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20"/>
  </p:notesMasterIdLst>
  <p:sldIdLst>
    <p:sldId id="433" r:id="rId3"/>
    <p:sldId id="399" r:id="rId4"/>
    <p:sldId id="398" r:id="rId5"/>
    <p:sldId id="400" r:id="rId6"/>
    <p:sldId id="401" r:id="rId7"/>
    <p:sldId id="431" r:id="rId8"/>
    <p:sldId id="430" r:id="rId9"/>
    <p:sldId id="402" r:id="rId10"/>
    <p:sldId id="428" r:id="rId11"/>
    <p:sldId id="429" r:id="rId12"/>
    <p:sldId id="403" r:id="rId13"/>
    <p:sldId id="438" r:id="rId14"/>
    <p:sldId id="434" r:id="rId15"/>
    <p:sldId id="435" r:id="rId16"/>
    <p:sldId id="436" r:id="rId17"/>
    <p:sldId id="437" r:id="rId18"/>
    <p:sldId id="439" r:id="rId19"/>
  </p:sldIdLst>
  <p:sldSz cx="9144000" cy="6858000" type="screen4x3"/>
  <p:notesSz cx="6858000" cy="9144000"/>
  <p:defaultTextStyle>
    <a:defPPr>
      <a:defRPr lang="pt-BR"/>
    </a:defPPr>
    <a:lvl1pPr marL="0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7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1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4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8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BA3"/>
    <a:srgbClr val="3B669B"/>
    <a:srgbClr val="477BB9"/>
    <a:srgbClr val="3CA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8" autoAdjust="0"/>
    <p:restoredTop sz="82437" autoAdjust="0"/>
  </p:normalViewPr>
  <p:slideViewPr>
    <p:cSldViewPr>
      <p:cViewPr varScale="1">
        <p:scale>
          <a:sx n="74" d="100"/>
          <a:sy n="74" d="100"/>
        </p:scale>
        <p:origin x="14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860AD-ED2B-46A1-B5E6-0BF3433ECBA5}" type="datetimeFigureOut">
              <a:rPr lang="pt-BR" smtClean="0"/>
              <a:pPr/>
              <a:t>09/04/2014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BFF87-D532-4A4F-8519-28A1EC348F7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28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4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7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61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4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8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F959-07F2-4134-A0CF-68AFBACBBADE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65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F959-07F2-4134-A0CF-68AFBACBBADE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33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F959-07F2-4134-A0CF-68AFBACBBADE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54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jpeg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eg"/><Relationship Id="rId4" Type="http://schemas.openxmlformats.org/officeDocument/2006/relationships/image" Target="../media/image1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356657" y="1566323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1782248" y="1566323"/>
            <a:ext cx="1324550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356657" y="3043180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782248" y="3043180"/>
            <a:ext cx="1324550" cy="136862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" y="3553818"/>
            <a:ext cx="1070884" cy="451246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356745" y="4520038"/>
            <a:ext cx="2750155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4" name="Retângulo 23"/>
          <p:cNvSpPr/>
          <p:nvPr userDrawn="1"/>
        </p:nvSpPr>
        <p:spPr>
          <a:xfrm>
            <a:off x="6063124" y="1566323"/>
            <a:ext cx="2750155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 userDrawn="1"/>
        </p:nvSpPr>
        <p:spPr>
          <a:xfrm>
            <a:off x="3206598" y="3043180"/>
            <a:ext cx="5606574" cy="13686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6" name="Retângulo 25"/>
          <p:cNvSpPr/>
          <p:nvPr userDrawn="1"/>
        </p:nvSpPr>
        <p:spPr>
          <a:xfrm>
            <a:off x="6063124" y="4520038"/>
            <a:ext cx="2750155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7" name="Retângulo 26"/>
          <p:cNvSpPr/>
          <p:nvPr userDrawn="1"/>
        </p:nvSpPr>
        <p:spPr>
          <a:xfrm>
            <a:off x="3206602" y="4520038"/>
            <a:ext cx="1324550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4" name="Imagem 3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3" b="36593"/>
          <a:stretch/>
        </p:blipFill>
        <p:spPr>
          <a:xfrm>
            <a:off x="4611020" y="1556791"/>
            <a:ext cx="4221451" cy="1378159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0" b="46914"/>
          <a:stretch/>
        </p:blipFill>
        <p:spPr>
          <a:xfrm>
            <a:off x="6063110" y="4520038"/>
            <a:ext cx="2769361" cy="1368628"/>
          </a:xfrm>
          <a:prstGeom prst="rect">
            <a:avLst/>
          </a:prstGeom>
        </p:spPr>
      </p:pic>
      <p:sp>
        <p:nvSpPr>
          <p:cNvPr id="59" name="Freeform 15"/>
          <p:cNvSpPr>
            <a:spLocks noEditPoints="1"/>
          </p:cNvSpPr>
          <p:nvPr userDrawn="1"/>
        </p:nvSpPr>
        <p:spPr bwMode="black">
          <a:xfrm rot="5400000">
            <a:off x="737232" y="1987044"/>
            <a:ext cx="563400" cy="527211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1206" tIns="35603" rIns="71206" bIns="35603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19" y="3479850"/>
            <a:ext cx="984287" cy="381198"/>
          </a:xfrm>
          <a:prstGeom prst="rect">
            <a:avLst/>
          </a:prstGeom>
        </p:spPr>
      </p:pic>
      <p:sp>
        <p:nvSpPr>
          <p:cNvPr id="30" name="Retângulo 20"/>
          <p:cNvSpPr/>
          <p:nvPr userDrawn="1"/>
        </p:nvSpPr>
        <p:spPr>
          <a:xfrm>
            <a:off x="383068" y="6320491"/>
            <a:ext cx="967304" cy="261188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368701" y="6337523"/>
            <a:ext cx="2464078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38" tIns="43334" rIns="86638" bIns="43334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l" eaLnBrk="1" hangingPunct="1"/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BP FY12/13 - MAIO DE 2012</a:t>
            </a:r>
          </a:p>
        </p:txBody>
      </p:sp>
      <p:sp>
        <p:nvSpPr>
          <p:cNvPr id="33" name="Footer Placeholder 4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83069" y="6337523"/>
            <a:ext cx="985631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38" tIns="43334" rIns="86638" bIns="43334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/>
            <a:r>
              <a:rPr lang="pt-BR" dirty="0" smtClean="0">
                <a:solidFill>
                  <a:schemeClr val="bg1"/>
                </a:solidFill>
              </a:rPr>
              <a:t>CONFIDENCIAL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22" y="4827988"/>
            <a:ext cx="1104109" cy="752727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 rotWithShape="1">
          <a:blip r:embed="rId10" cstate="print">
            <a:clrChange>
              <a:clrFrom>
                <a:srgbClr val="3C3C3B"/>
              </a:clrFrom>
              <a:clrTo>
                <a:srgbClr val="3C3C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r="14308"/>
          <a:stretch/>
        </p:blipFill>
        <p:spPr bwMode="auto">
          <a:xfrm>
            <a:off x="1782248" y="1556792"/>
            <a:ext cx="1324550" cy="136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2" t="20102" r="17646" b="20102"/>
          <a:stretch/>
        </p:blipFill>
        <p:spPr bwMode="auto">
          <a:xfrm>
            <a:off x="356744" y="4520039"/>
            <a:ext cx="2750155" cy="136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22584" b="6216"/>
          <a:stretch/>
        </p:blipFill>
        <p:spPr bwMode="auto">
          <a:xfrm>
            <a:off x="4622220" y="4520565"/>
            <a:ext cx="1340221" cy="13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5481" r="27678" b="4851"/>
          <a:stretch/>
        </p:blipFill>
        <p:spPr bwMode="auto">
          <a:xfrm>
            <a:off x="3206601" y="1566323"/>
            <a:ext cx="1324551" cy="135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8" y="332656"/>
            <a:ext cx="1778538" cy="97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17" name="Retângulo 16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black">
          <a:xfrm flipH="1">
            <a:off x="4932412" y="1614334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Visão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Estratégica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447" r="31003" b="828"/>
          <a:stretch/>
        </p:blipFill>
        <p:spPr>
          <a:xfrm>
            <a:off x="346590" y="1322445"/>
            <a:ext cx="4184561" cy="43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2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e conteúd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9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5" name="Freeform 9"/>
          <p:cNvSpPr>
            <a:spLocks noEditPoints="1"/>
          </p:cNvSpPr>
          <p:nvPr userDrawn="1"/>
        </p:nvSpPr>
        <p:spPr bwMode="black">
          <a:xfrm flipH="1">
            <a:off x="4932412" y="3036575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8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2" name="Retângulo 21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Modelo de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Negócio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r="19907"/>
          <a:stretch/>
        </p:blipFill>
        <p:spPr>
          <a:xfrm>
            <a:off x="346589" y="1322446"/>
            <a:ext cx="4225411" cy="43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24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9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5" name="Freeform 9"/>
          <p:cNvSpPr>
            <a:spLocks noEditPoints="1"/>
          </p:cNvSpPr>
          <p:nvPr userDrawn="1"/>
        </p:nvSpPr>
        <p:spPr bwMode="black">
          <a:xfrm flipH="1">
            <a:off x="4932412" y="3036575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8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17" name="Retângulo 16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Informações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Comerciais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6" r="18998"/>
          <a:stretch/>
        </p:blipFill>
        <p:spPr>
          <a:xfrm>
            <a:off x="346590" y="1320646"/>
            <a:ext cx="4184561" cy="43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24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98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665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028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695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12319" b="9509"/>
          <a:stretch/>
        </p:blipFill>
        <p:spPr>
          <a:xfrm flipH="1">
            <a:off x="6063109" y="1566323"/>
            <a:ext cx="2769363" cy="1368628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356745" y="1566320"/>
            <a:ext cx="2750155" cy="4322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3206705" y="1566323"/>
            <a:ext cx="2750155" cy="13686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3206613" y="3043180"/>
            <a:ext cx="5625780" cy="13686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8" name="Retângulo 17"/>
          <p:cNvSpPr/>
          <p:nvPr userDrawn="1"/>
        </p:nvSpPr>
        <p:spPr>
          <a:xfrm>
            <a:off x="3206602" y="4520038"/>
            <a:ext cx="1324550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Retângulo 18"/>
          <p:cNvSpPr/>
          <p:nvPr userDrawn="1"/>
        </p:nvSpPr>
        <p:spPr>
          <a:xfrm>
            <a:off x="4645360" y="4520038"/>
            <a:ext cx="2761519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5" name="Retângulo 34"/>
          <p:cNvSpPr/>
          <p:nvPr userDrawn="1"/>
        </p:nvSpPr>
        <p:spPr>
          <a:xfrm>
            <a:off x="7507830" y="4520038"/>
            <a:ext cx="132455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6" name="Picture 7" descr="\\MAGNUM\Projects\Microsoft\Cloud Power FY12\Design\ICONS_PNG\Gears.png"/>
          <p:cNvPicPr>
            <a:picLocks noChangeAspect="1" noChangeArrowheads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757" y="4731736"/>
            <a:ext cx="927301" cy="100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8" y="404664"/>
            <a:ext cx="2219985" cy="8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8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271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771534" y="3167837"/>
            <a:ext cx="5172261" cy="1567455"/>
          </a:xfrm>
        </p:spPr>
        <p:txBody>
          <a:bodyPr anchor="ctr" anchorCtr="0">
            <a:noAutofit/>
          </a:bodyPr>
          <a:lstStyle>
            <a:lvl1pPr marL="298919" marR="0" indent="-298919" algn="l" defTabSz="8679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700" b="1" baseline="0">
                <a:solidFill>
                  <a:schemeClr val="bg1">
                    <a:lumMod val="50000"/>
                  </a:schemeClr>
                </a:solidFill>
              </a:defRPr>
            </a:lvl1pPr>
            <a:lvl2pPr marL="433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7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5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03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7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7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Edite os entretítulos</a:t>
            </a:r>
          </a:p>
        </p:txBody>
      </p:sp>
    </p:spTree>
    <p:extLst>
      <p:ext uri="{BB962C8B-B14F-4D97-AF65-F5344CB8AC3E}">
        <p14:creationId xmlns:p14="http://schemas.microsoft.com/office/powerpoint/2010/main" val="248746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20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2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50" indent="0">
              <a:buNone/>
              <a:defRPr sz="2000" b="1"/>
            </a:lvl2pPr>
            <a:lvl3pPr marL="912703" indent="0">
              <a:buNone/>
              <a:defRPr sz="1800" b="1"/>
            </a:lvl3pPr>
            <a:lvl4pPr marL="1369050" indent="0">
              <a:buNone/>
              <a:defRPr sz="1700" b="1"/>
            </a:lvl4pPr>
            <a:lvl5pPr marL="1825402" indent="0">
              <a:buNone/>
              <a:defRPr sz="1700" b="1"/>
            </a:lvl5pPr>
            <a:lvl6pPr marL="2281756" indent="0">
              <a:buNone/>
              <a:defRPr sz="1700" b="1"/>
            </a:lvl6pPr>
            <a:lvl7pPr marL="2738101" indent="0">
              <a:buNone/>
              <a:defRPr sz="1700" b="1"/>
            </a:lvl7pPr>
            <a:lvl8pPr marL="3194452" indent="0">
              <a:buNone/>
              <a:defRPr sz="1700" b="1"/>
            </a:lvl8pPr>
            <a:lvl9pPr marL="3650797" indent="0">
              <a:buNone/>
              <a:defRPr sz="1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8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52" y="153512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50" indent="0">
              <a:buNone/>
              <a:defRPr sz="2000" b="1"/>
            </a:lvl2pPr>
            <a:lvl3pPr marL="912703" indent="0">
              <a:buNone/>
              <a:defRPr sz="1800" b="1"/>
            </a:lvl3pPr>
            <a:lvl4pPr marL="1369050" indent="0">
              <a:buNone/>
              <a:defRPr sz="1700" b="1"/>
            </a:lvl4pPr>
            <a:lvl5pPr marL="1825402" indent="0">
              <a:buNone/>
              <a:defRPr sz="1700" b="1"/>
            </a:lvl5pPr>
            <a:lvl6pPr marL="2281756" indent="0">
              <a:buNone/>
              <a:defRPr sz="1700" b="1"/>
            </a:lvl6pPr>
            <a:lvl7pPr marL="2738101" indent="0">
              <a:buNone/>
              <a:defRPr sz="1700" b="1"/>
            </a:lvl7pPr>
            <a:lvl8pPr marL="3194452" indent="0">
              <a:buNone/>
              <a:defRPr sz="1700" b="1"/>
            </a:lvl8pPr>
            <a:lvl9pPr marL="3650797" indent="0">
              <a:buNone/>
              <a:defRPr sz="1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52" y="217488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12" y="6356351"/>
            <a:ext cx="2133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fld id="{A545B6FB-ABE7-4222-9A62-5087EE3E03F9}" type="datetimeFigureOut">
              <a:rPr lang="pt-BR" smtClean="0">
                <a:solidFill>
                  <a:prstClr val="black"/>
                </a:solidFill>
              </a:rPr>
              <a:pPr/>
              <a:t>09/04/2014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15" y="6356351"/>
            <a:ext cx="2895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11" y="6356351"/>
            <a:ext cx="2133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fld id="{62FFA119-BAC0-4BE3-8884-104EC593C656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302402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6" y="4406902"/>
            <a:ext cx="7772400" cy="1362075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6" y="2906741"/>
            <a:ext cx="7772400" cy="1500187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56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1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068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25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781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37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493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850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12" y="6264279"/>
            <a:ext cx="2133600" cy="365125"/>
          </a:xfrm>
          <a:prstGeom prst="rect">
            <a:avLst/>
          </a:prstGeom>
        </p:spPr>
        <p:txBody>
          <a:bodyPr vert="horz" wrap="square" lIns="87119" tIns="43572" rIns="87119" bIns="43572" numCol="1" anchor="t" anchorCtr="0" compatLnSpc="1">
            <a:prstTxWarp prst="textNoShape">
              <a:avLst/>
            </a:prstTxWarp>
          </a:bodyPr>
          <a:lstStyle>
            <a:lvl1pPr defTabSz="905854">
              <a:defRPr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E7B497CC-DC34-4D11-BE01-A309D9D7D697}" type="datetimeFigureOut">
              <a:rPr lang="pt-BR" smtClean="0">
                <a:solidFill>
                  <a:prstClr val="black"/>
                </a:solidFill>
              </a:rPr>
              <a:pPr>
                <a:defRPr/>
              </a:pPr>
              <a:t>09/04/2014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15" y="6264279"/>
            <a:ext cx="2895600" cy="365125"/>
          </a:xfrm>
          <a:prstGeom prst="rect">
            <a:avLst/>
          </a:prstGeom>
        </p:spPr>
        <p:txBody>
          <a:bodyPr lIns="87119" tIns="43572" rIns="87119" bIns="43572"/>
          <a:lstStyle>
            <a:lvl1pPr defTabSz="905854"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11" y="6264279"/>
            <a:ext cx="2133600" cy="365125"/>
          </a:xfrm>
          <a:prstGeom prst="rect">
            <a:avLst/>
          </a:prstGeom>
        </p:spPr>
        <p:txBody>
          <a:bodyPr lIns="87119" tIns="43572" rIns="87119" bIns="43572"/>
          <a:lstStyle>
            <a:lvl1pPr defTabSz="905854"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fld id="{AD69A9FD-1378-45D7-8623-ABFBD38C0FB9}" type="slidenum">
              <a:rPr lang="pt-BR" smtClean="0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80543"/>
      </p:ext>
    </p:extLst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20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20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20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4206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095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095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395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095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5095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1713836" y="161770"/>
            <a:ext cx="7178644" cy="890966"/>
          </a:xfrm>
          <a:prstGeom prst="rect">
            <a:avLst/>
          </a:prstGeom>
        </p:spPr>
        <p:txBody>
          <a:bodyPr vert="horz" lIns="91395" tIns="45697" rIns="91395" bIns="45697" rtlCol="0" anchor="ctr"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798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8550" y="425342"/>
            <a:ext cx="7470249" cy="466841"/>
          </a:xfrm>
          <a:prstGeom prst="rect">
            <a:avLst/>
          </a:prstGeom>
        </p:spPr>
        <p:txBody>
          <a:bodyPr lIns="79675" tIns="39837" rIns="79675" bIns="39837" anchor="ctr" anchorCtr="0"/>
          <a:lstStyle>
            <a:lvl1pPr>
              <a:defRPr sz="2100" b="0"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x-none" smtClean="0"/>
              <a:t>Click to edit Master title style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0" y="227661"/>
            <a:ext cx="1164780" cy="84354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4695149" y="6302668"/>
            <a:ext cx="4448851" cy="6531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5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528826" y="3833214"/>
            <a:ext cx="4108657" cy="18722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528826" y="1412775"/>
            <a:ext cx="4108658" cy="18373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explicativo retangular 4"/>
          <p:cNvSpPr/>
          <p:nvPr userDrawn="1"/>
        </p:nvSpPr>
        <p:spPr>
          <a:xfrm>
            <a:off x="528826" y="980729"/>
            <a:ext cx="4120436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4777933" y="1412775"/>
            <a:ext cx="4108658" cy="18373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4777932" y="3833214"/>
            <a:ext cx="4108658" cy="18722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647564" y="980728"/>
            <a:ext cx="863252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Forças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o explicativo retangular 8"/>
          <p:cNvSpPr/>
          <p:nvPr userDrawn="1"/>
        </p:nvSpPr>
        <p:spPr>
          <a:xfrm>
            <a:off x="4777932" y="980729"/>
            <a:ext cx="4108659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5002451" y="980728"/>
            <a:ext cx="1222166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Fraquezas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o explicativo retangular 10"/>
          <p:cNvSpPr/>
          <p:nvPr userDrawn="1"/>
        </p:nvSpPr>
        <p:spPr>
          <a:xfrm>
            <a:off x="528826" y="3391879"/>
            <a:ext cx="4120436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647564" y="3391878"/>
            <a:ext cx="1935590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Oportunidades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o explicativo retangular 12"/>
          <p:cNvSpPr/>
          <p:nvPr userDrawn="1"/>
        </p:nvSpPr>
        <p:spPr>
          <a:xfrm>
            <a:off x="4777932" y="3391879"/>
            <a:ext cx="4108659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/>
          <p:cNvSpPr txBox="1">
            <a:spLocks/>
          </p:cNvSpPr>
          <p:nvPr userDrawn="1"/>
        </p:nvSpPr>
        <p:spPr>
          <a:xfrm>
            <a:off x="5002451" y="3391878"/>
            <a:ext cx="1222166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Ameaças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ítulo 1"/>
          <p:cNvSpPr txBox="1">
            <a:spLocks/>
          </p:cNvSpPr>
          <p:nvPr userDrawn="1"/>
        </p:nvSpPr>
        <p:spPr>
          <a:xfrm>
            <a:off x="3238554" y="1772816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B669B"/>
                </a:solidFill>
              </a:rPr>
              <a:t>S</a:t>
            </a:r>
            <a:endParaRPr lang="pt-BR" sz="23900" spc="0" dirty="0">
              <a:solidFill>
                <a:srgbClr val="3B669B"/>
              </a:solidFill>
            </a:endParaRPr>
          </a:p>
        </p:txBody>
      </p:sp>
      <p:sp>
        <p:nvSpPr>
          <p:cNvPr id="16" name="Título 1"/>
          <p:cNvSpPr txBox="1">
            <a:spLocks/>
          </p:cNvSpPr>
          <p:nvPr userDrawn="1"/>
        </p:nvSpPr>
        <p:spPr>
          <a:xfrm>
            <a:off x="6804248" y="1806093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38BA3"/>
                </a:solidFill>
              </a:rPr>
              <a:t>W</a:t>
            </a:r>
            <a:endParaRPr lang="pt-BR" sz="23900" spc="0" dirty="0">
              <a:solidFill>
                <a:srgbClr val="338BA3"/>
              </a:solidFill>
            </a:endParaRPr>
          </a:p>
        </p:txBody>
      </p:sp>
      <p:sp>
        <p:nvSpPr>
          <p:cNvPr id="17" name="Título 1"/>
          <p:cNvSpPr txBox="1">
            <a:spLocks/>
          </p:cNvSpPr>
          <p:nvPr userDrawn="1"/>
        </p:nvSpPr>
        <p:spPr>
          <a:xfrm>
            <a:off x="2950522" y="4221088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38BA3"/>
                </a:solidFill>
              </a:rPr>
              <a:t>O</a:t>
            </a:r>
            <a:endParaRPr lang="pt-BR" sz="23900" spc="0" dirty="0">
              <a:solidFill>
                <a:srgbClr val="338BA3"/>
              </a:solidFill>
            </a:endParaRPr>
          </a:p>
        </p:txBody>
      </p:sp>
      <p:sp>
        <p:nvSpPr>
          <p:cNvPr id="18" name="Título 1"/>
          <p:cNvSpPr txBox="1">
            <a:spLocks/>
          </p:cNvSpPr>
          <p:nvPr userDrawn="1"/>
        </p:nvSpPr>
        <p:spPr>
          <a:xfrm>
            <a:off x="7524328" y="4293096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B669B"/>
                </a:solidFill>
              </a:rPr>
              <a:t>T</a:t>
            </a:r>
            <a:endParaRPr lang="pt-BR" sz="23900" spc="0" dirty="0">
              <a:solidFill>
                <a:srgbClr val="3B669B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 userDrawn="1"/>
        </p:nvSpPr>
        <p:spPr>
          <a:xfrm>
            <a:off x="903884" y="313589"/>
            <a:ext cx="5972372" cy="379108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00" spc="0" dirty="0" smtClean="0">
                <a:solidFill>
                  <a:schemeClr val="bg1"/>
                </a:solidFill>
              </a:rPr>
              <a:t>Análise </a:t>
            </a:r>
            <a:r>
              <a:rPr lang="pt-BR" sz="1600" spc="0" dirty="0" err="1" smtClean="0">
                <a:solidFill>
                  <a:schemeClr val="bg1"/>
                </a:solidFill>
              </a:rPr>
              <a:t>Swot</a:t>
            </a:r>
            <a:endParaRPr lang="pt-BR" sz="1600" spc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0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5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1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7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3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9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75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2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67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lIns="104306" tIns="52153" rIns="104306" bIns="52153"/>
          <a:lstStyle/>
          <a:p>
            <a:fld id="{E15DC30D-2F37-412B-8749-4AD9DD25A207}" type="datetimeFigureOut">
              <a:rPr lang="pt-BR" smtClean="0"/>
              <a:t>09/04/2014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lIns="104306" tIns="52153" rIns="104306" bIns="52153"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lIns="104306" tIns="52153" rIns="104306" bIns="52153"/>
          <a:lstStyle/>
          <a:p>
            <a:fld id="{4DFA9E1D-F7C4-4FFC-BAE7-13E64FD01D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7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44016"/>
            <a:ext cx="7070378" cy="672558"/>
          </a:xfrm>
        </p:spPr>
        <p:txBody>
          <a:bodyPr>
            <a:normAutofit/>
          </a:bodyPr>
          <a:lstStyle>
            <a:lvl1pPr algn="l">
              <a:defRPr sz="2052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26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356657" y="1566323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1782248" y="1566323"/>
            <a:ext cx="1324550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356657" y="3043180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7" name="Retângulo 16"/>
          <p:cNvSpPr/>
          <p:nvPr userDrawn="1"/>
        </p:nvSpPr>
        <p:spPr>
          <a:xfrm>
            <a:off x="1782248" y="3043180"/>
            <a:ext cx="1324550" cy="136862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" y="3553818"/>
            <a:ext cx="1070884" cy="451246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356745" y="4520038"/>
            <a:ext cx="2750155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4" name="Retângulo 23"/>
          <p:cNvSpPr/>
          <p:nvPr userDrawn="1"/>
        </p:nvSpPr>
        <p:spPr>
          <a:xfrm>
            <a:off x="6063124" y="1566323"/>
            <a:ext cx="2750155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5" name="Retângulo 24"/>
          <p:cNvSpPr/>
          <p:nvPr userDrawn="1"/>
        </p:nvSpPr>
        <p:spPr>
          <a:xfrm>
            <a:off x="3206598" y="3043180"/>
            <a:ext cx="5606574" cy="13686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6" name="Retângulo 25"/>
          <p:cNvSpPr/>
          <p:nvPr userDrawn="1"/>
        </p:nvSpPr>
        <p:spPr>
          <a:xfrm>
            <a:off x="6063124" y="4520038"/>
            <a:ext cx="2750155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7" name="Retângulo 26"/>
          <p:cNvSpPr/>
          <p:nvPr userDrawn="1"/>
        </p:nvSpPr>
        <p:spPr>
          <a:xfrm>
            <a:off x="3206602" y="4520038"/>
            <a:ext cx="1324550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4" name="Imagem 33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3" b="36593"/>
          <a:stretch/>
        </p:blipFill>
        <p:spPr>
          <a:xfrm>
            <a:off x="4611020" y="1556791"/>
            <a:ext cx="4221451" cy="1378159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0" b="46914"/>
          <a:stretch/>
        </p:blipFill>
        <p:spPr>
          <a:xfrm>
            <a:off x="6063110" y="4520038"/>
            <a:ext cx="2769361" cy="1368628"/>
          </a:xfrm>
          <a:prstGeom prst="rect">
            <a:avLst/>
          </a:prstGeom>
        </p:spPr>
      </p:pic>
      <p:sp>
        <p:nvSpPr>
          <p:cNvPr id="59" name="Freeform 15"/>
          <p:cNvSpPr>
            <a:spLocks noEditPoints="1"/>
          </p:cNvSpPr>
          <p:nvPr userDrawn="1"/>
        </p:nvSpPr>
        <p:spPr bwMode="black">
          <a:xfrm rot="5400000">
            <a:off x="737232" y="1987044"/>
            <a:ext cx="563400" cy="527211"/>
          </a:xfrm>
          <a:custGeom>
            <a:avLst/>
            <a:gdLst>
              <a:gd name="T0" fmla="*/ 455 w 708"/>
              <a:gd name="T1" fmla="*/ 121 h 709"/>
              <a:gd name="T2" fmla="*/ 392 w 708"/>
              <a:gd name="T3" fmla="*/ 121 h 709"/>
              <a:gd name="T4" fmla="*/ 392 w 708"/>
              <a:gd name="T5" fmla="*/ 206 h 709"/>
              <a:gd name="T6" fmla="*/ 316 w 708"/>
              <a:gd name="T7" fmla="*/ 206 h 709"/>
              <a:gd name="T8" fmla="*/ 316 w 708"/>
              <a:gd name="T9" fmla="*/ 121 h 709"/>
              <a:gd name="T10" fmla="*/ 250 w 708"/>
              <a:gd name="T11" fmla="*/ 121 h 709"/>
              <a:gd name="T12" fmla="*/ 354 w 708"/>
              <a:gd name="T13" fmla="*/ 0 h 709"/>
              <a:gd name="T14" fmla="*/ 455 w 708"/>
              <a:gd name="T15" fmla="*/ 121 h 709"/>
              <a:gd name="T16" fmla="*/ 205 w 708"/>
              <a:gd name="T17" fmla="*/ 371 h 709"/>
              <a:gd name="T18" fmla="*/ 139 w 708"/>
              <a:gd name="T19" fmla="*/ 371 h 709"/>
              <a:gd name="T20" fmla="*/ 139 w 708"/>
              <a:gd name="T21" fmla="*/ 456 h 709"/>
              <a:gd name="T22" fmla="*/ 63 w 708"/>
              <a:gd name="T23" fmla="*/ 456 h 709"/>
              <a:gd name="T24" fmla="*/ 63 w 708"/>
              <a:gd name="T25" fmla="*/ 371 h 709"/>
              <a:gd name="T26" fmla="*/ 0 w 708"/>
              <a:gd name="T27" fmla="*/ 371 h 709"/>
              <a:gd name="T28" fmla="*/ 101 w 708"/>
              <a:gd name="T29" fmla="*/ 251 h 709"/>
              <a:gd name="T30" fmla="*/ 205 w 708"/>
              <a:gd name="T31" fmla="*/ 371 h 709"/>
              <a:gd name="T32" fmla="*/ 205 w 708"/>
              <a:gd name="T33" fmla="*/ 503 h 709"/>
              <a:gd name="T34" fmla="*/ 0 w 708"/>
              <a:gd name="T35" fmla="*/ 503 h 709"/>
              <a:gd name="T36" fmla="*/ 0 w 708"/>
              <a:gd name="T37" fmla="*/ 709 h 709"/>
              <a:gd name="T38" fmla="*/ 205 w 708"/>
              <a:gd name="T39" fmla="*/ 709 h 709"/>
              <a:gd name="T40" fmla="*/ 205 w 708"/>
              <a:gd name="T41" fmla="*/ 503 h 709"/>
              <a:gd name="T42" fmla="*/ 708 w 708"/>
              <a:gd name="T43" fmla="*/ 503 h 709"/>
              <a:gd name="T44" fmla="*/ 503 w 708"/>
              <a:gd name="T45" fmla="*/ 503 h 709"/>
              <a:gd name="T46" fmla="*/ 503 w 708"/>
              <a:gd name="T47" fmla="*/ 709 h 709"/>
              <a:gd name="T48" fmla="*/ 708 w 708"/>
              <a:gd name="T49" fmla="*/ 709 h 709"/>
              <a:gd name="T50" fmla="*/ 708 w 708"/>
              <a:gd name="T51" fmla="*/ 503 h 709"/>
              <a:gd name="T52" fmla="*/ 708 w 708"/>
              <a:gd name="T53" fmla="*/ 0 h 709"/>
              <a:gd name="T54" fmla="*/ 503 w 708"/>
              <a:gd name="T55" fmla="*/ 0 h 709"/>
              <a:gd name="T56" fmla="*/ 503 w 708"/>
              <a:gd name="T57" fmla="*/ 206 h 709"/>
              <a:gd name="T58" fmla="*/ 708 w 708"/>
              <a:gd name="T59" fmla="*/ 206 h 709"/>
              <a:gd name="T60" fmla="*/ 708 w 708"/>
              <a:gd name="T61" fmla="*/ 0 h 709"/>
              <a:gd name="T62" fmla="*/ 708 w 708"/>
              <a:gd name="T63" fmla="*/ 251 h 709"/>
              <a:gd name="T64" fmla="*/ 503 w 708"/>
              <a:gd name="T65" fmla="*/ 251 h 709"/>
              <a:gd name="T66" fmla="*/ 503 w 708"/>
              <a:gd name="T67" fmla="*/ 456 h 709"/>
              <a:gd name="T68" fmla="*/ 708 w 708"/>
              <a:gd name="T69" fmla="*/ 456 h 709"/>
              <a:gd name="T70" fmla="*/ 708 w 708"/>
              <a:gd name="T71" fmla="*/ 251 h 709"/>
              <a:gd name="T72" fmla="*/ 455 w 708"/>
              <a:gd name="T73" fmla="*/ 251 h 709"/>
              <a:gd name="T74" fmla="*/ 250 w 708"/>
              <a:gd name="T75" fmla="*/ 251 h 709"/>
              <a:gd name="T76" fmla="*/ 250 w 708"/>
              <a:gd name="T77" fmla="*/ 456 h 709"/>
              <a:gd name="T78" fmla="*/ 455 w 708"/>
              <a:gd name="T79" fmla="*/ 456 h 709"/>
              <a:gd name="T80" fmla="*/ 455 w 708"/>
              <a:gd name="T81" fmla="*/ 251 h 709"/>
              <a:gd name="T82" fmla="*/ 455 w 708"/>
              <a:gd name="T83" fmla="*/ 503 h 709"/>
              <a:gd name="T84" fmla="*/ 250 w 708"/>
              <a:gd name="T85" fmla="*/ 503 h 709"/>
              <a:gd name="T86" fmla="*/ 250 w 708"/>
              <a:gd name="T87" fmla="*/ 709 h 709"/>
              <a:gd name="T88" fmla="*/ 455 w 708"/>
              <a:gd name="T89" fmla="*/ 709 h 709"/>
              <a:gd name="T90" fmla="*/ 455 w 708"/>
              <a:gd name="T91" fmla="*/ 50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8" h="709">
                <a:moveTo>
                  <a:pt x="455" y="121"/>
                </a:moveTo>
                <a:lnTo>
                  <a:pt x="392" y="121"/>
                </a:lnTo>
                <a:lnTo>
                  <a:pt x="392" y="206"/>
                </a:lnTo>
                <a:lnTo>
                  <a:pt x="316" y="206"/>
                </a:lnTo>
                <a:lnTo>
                  <a:pt x="316" y="121"/>
                </a:lnTo>
                <a:lnTo>
                  <a:pt x="250" y="121"/>
                </a:lnTo>
                <a:lnTo>
                  <a:pt x="354" y="0"/>
                </a:lnTo>
                <a:lnTo>
                  <a:pt x="455" y="121"/>
                </a:lnTo>
                <a:close/>
                <a:moveTo>
                  <a:pt x="205" y="371"/>
                </a:moveTo>
                <a:lnTo>
                  <a:pt x="139" y="371"/>
                </a:lnTo>
                <a:lnTo>
                  <a:pt x="139" y="456"/>
                </a:lnTo>
                <a:lnTo>
                  <a:pt x="63" y="456"/>
                </a:lnTo>
                <a:lnTo>
                  <a:pt x="63" y="371"/>
                </a:lnTo>
                <a:lnTo>
                  <a:pt x="0" y="371"/>
                </a:lnTo>
                <a:lnTo>
                  <a:pt x="101" y="251"/>
                </a:lnTo>
                <a:lnTo>
                  <a:pt x="205" y="371"/>
                </a:lnTo>
                <a:close/>
                <a:moveTo>
                  <a:pt x="205" y="503"/>
                </a:moveTo>
                <a:lnTo>
                  <a:pt x="0" y="503"/>
                </a:lnTo>
                <a:lnTo>
                  <a:pt x="0" y="709"/>
                </a:lnTo>
                <a:lnTo>
                  <a:pt x="205" y="709"/>
                </a:lnTo>
                <a:lnTo>
                  <a:pt x="205" y="503"/>
                </a:lnTo>
                <a:close/>
                <a:moveTo>
                  <a:pt x="708" y="503"/>
                </a:moveTo>
                <a:lnTo>
                  <a:pt x="503" y="503"/>
                </a:lnTo>
                <a:lnTo>
                  <a:pt x="503" y="709"/>
                </a:lnTo>
                <a:lnTo>
                  <a:pt x="708" y="709"/>
                </a:lnTo>
                <a:lnTo>
                  <a:pt x="708" y="503"/>
                </a:lnTo>
                <a:close/>
                <a:moveTo>
                  <a:pt x="708" y="0"/>
                </a:moveTo>
                <a:lnTo>
                  <a:pt x="503" y="0"/>
                </a:lnTo>
                <a:lnTo>
                  <a:pt x="503" y="206"/>
                </a:lnTo>
                <a:lnTo>
                  <a:pt x="708" y="206"/>
                </a:lnTo>
                <a:lnTo>
                  <a:pt x="708" y="0"/>
                </a:lnTo>
                <a:close/>
                <a:moveTo>
                  <a:pt x="708" y="251"/>
                </a:moveTo>
                <a:lnTo>
                  <a:pt x="503" y="251"/>
                </a:lnTo>
                <a:lnTo>
                  <a:pt x="503" y="456"/>
                </a:lnTo>
                <a:lnTo>
                  <a:pt x="708" y="456"/>
                </a:lnTo>
                <a:lnTo>
                  <a:pt x="708" y="251"/>
                </a:lnTo>
                <a:close/>
                <a:moveTo>
                  <a:pt x="455" y="251"/>
                </a:moveTo>
                <a:lnTo>
                  <a:pt x="250" y="251"/>
                </a:lnTo>
                <a:lnTo>
                  <a:pt x="250" y="456"/>
                </a:lnTo>
                <a:lnTo>
                  <a:pt x="455" y="456"/>
                </a:lnTo>
                <a:lnTo>
                  <a:pt x="455" y="251"/>
                </a:lnTo>
                <a:close/>
                <a:moveTo>
                  <a:pt x="455" y="503"/>
                </a:moveTo>
                <a:lnTo>
                  <a:pt x="250" y="503"/>
                </a:lnTo>
                <a:lnTo>
                  <a:pt x="250" y="709"/>
                </a:lnTo>
                <a:lnTo>
                  <a:pt x="455" y="709"/>
                </a:lnTo>
                <a:lnTo>
                  <a:pt x="455" y="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71206" tIns="35603" rIns="71206" bIns="35603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19" y="3479850"/>
            <a:ext cx="984287" cy="381198"/>
          </a:xfrm>
          <a:prstGeom prst="rect">
            <a:avLst/>
          </a:prstGeom>
        </p:spPr>
      </p:pic>
      <p:sp>
        <p:nvSpPr>
          <p:cNvPr id="30" name="Retângulo 20"/>
          <p:cNvSpPr/>
          <p:nvPr userDrawn="1"/>
        </p:nvSpPr>
        <p:spPr>
          <a:xfrm>
            <a:off x="383068" y="6320491"/>
            <a:ext cx="967304" cy="261188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368701" y="6337523"/>
            <a:ext cx="2464078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38" tIns="43334" rIns="86638" bIns="43334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l" eaLnBrk="1" hangingPunct="1"/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BP FY12/13 - MAIO DE 2012</a:t>
            </a:r>
          </a:p>
        </p:txBody>
      </p:sp>
      <p:sp>
        <p:nvSpPr>
          <p:cNvPr id="33" name="Footer Placeholder 4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83069" y="6337523"/>
            <a:ext cx="985631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38" tIns="43334" rIns="86638" bIns="43334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/>
            <a:r>
              <a:rPr lang="pt-BR" dirty="0" smtClean="0">
                <a:solidFill>
                  <a:schemeClr val="bg1"/>
                </a:solidFill>
              </a:rPr>
              <a:t>CONFIDENCIAL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22" y="4827988"/>
            <a:ext cx="1104109" cy="752727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 rotWithShape="1">
          <a:blip r:embed="rId10" cstate="print">
            <a:clrChange>
              <a:clrFrom>
                <a:srgbClr val="3C3C3B"/>
              </a:clrFrom>
              <a:clrTo>
                <a:srgbClr val="3C3C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6" r="14308"/>
          <a:stretch/>
        </p:blipFill>
        <p:spPr bwMode="auto">
          <a:xfrm>
            <a:off x="1782248" y="1556792"/>
            <a:ext cx="1324550" cy="136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2" t="20102" r="17646" b="20102"/>
          <a:stretch/>
        </p:blipFill>
        <p:spPr bwMode="auto">
          <a:xfrm>
            <a:off x="356744" y="4520039"/>
            <a:ext cx="2750155" cy="136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r="22584" b="6216"/>
          <a:stretch/>
        </p:blipFill>
        <p:spPr bwMode="auto">
          <a:xfrm>
            <a:off x="4622220" y="4520565"/>
            <a:ext cx="1340221" cy="13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4" t="5481" r="27678" b="4851"/>
          <a:stretch/>
        </p:blipFill>
        <p:spPr bwMode="auto">
          <a:xfrm>
            <a:off x="3206601" y="1566323"/>
            <a:ext cx="1324551" cy="135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8" y="332656"/>
            <a:ext cx="1778538" cy="97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7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043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972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9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13" y="160029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52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9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13" y="160029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22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0778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flipH="1">
            <a:off x="6358014" y="1614334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9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t="1260" r="25580" b="505"/>
          <a:stretch/>
        </p:blipFill>
        <p:spPr bwMode="auto">
          <a:xfrm>
            <a:off x="340225" y="1322445"/>
            <a:ext cx="4190926" cy="430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08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1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black">
          <a:xfrm flipH="1">
            <a:off x="4932410" y="3091186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Visão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Executiva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t="2285" r="29391" b="16950"/>
          <a:stretch/>
        </p:blipFill>
        <p:spPr>
          <a:xfrm>
            <a:off x="346589" y="1322458"/>
            <a:ext cx="4184561" cy="43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6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7583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17" name="Retângulo 16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black">
          <a:xfrm flipH="1">
            <a:off x="4932412" y="1614334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Visão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Estratégica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447" r="31003" b="828"/>
          <a:stretch/>
        </p:blipFill>
        <p:spPr>
          <a:xfrm>
            <a:off x="346590" y="1322445"/>
            <a:ext cx="4184561" cy="43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73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e conteúd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4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5" name="Freeform 9"/>
          <p:cNvSpPr>
            <a:spLocks noEditPoints="1"/>
          </p:cNvSpPr>
          <p:nvPr userDrawn="1"/>
        </p:nvSpPr>
        <p:spPr bwMode="black">
          <a:xfrm flipH="1">
            <a:off x="4932412" y="3036575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8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2" name="Retângulo 21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Modelo de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Negócio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r="19907"/>
          <a:stretch/>
        </p:blipFill>
        <p:spPr>
          <a:xfrm>
            <a:off x="346589" y="1322446"/>
            <a:ext cx="4225411" cy="432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52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8418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5" name="Freeform 9"/>
          <p:cNvSpPr>
            <a:spLocks noEditPoints="1"/>
          </p:cNvSpPr>
          <p:nvPr userDrawn="1"/>
        </p:nvSpPr>
        <p:spPr bwMode="black">
          <a:xfrm flipH="1">
            <a:off x="4932412" y="3036575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8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17" name="Retângulo 16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Informações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Comerciais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6" r="18998"/>
          <a:stretch/>
        </p:blipFill>
        <p:spPr>
          <a:xfrm>
            <a:off x="346590" y="1320646"/>
            <a:ext cx="4184561" cy="43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1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2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343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1536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9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995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" t="12319" b="9509"/>
          <a:stretch/>
        </p:blipFill>
        <p:spPr>
          <a:xfrm flipH="1">
            <a:off x="6063109" y="1566323"/>
            <a:ext cx="2769363" cy="1368628"/>
          </a:xfrm>
          <a:prstGeom prst="rect">
            <a:avLst/>
          </a:prstGeom>
        </p:spPr>
      </p:pic>
      <p:sp>
        <p:nvSpPr>
          <p:cNvPr id="13" name="Retângulo 12"/>
          <p:cNvSpPr/>
          <p:nvPr userDrawn="1"/>
        </p:nvSpPr>
        <p:spPr>
          <a:xfrm>
            <a:off x="356745" y="1566320"/>
            <a:ext cx="2750155" cy="4322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4" name="Retângulo 13"/>
          <p:cNvSpPr/>
          <p:nvPr userDrawn="1"/>
        </p:nvSpPr>
        <p:spPr>
          <a:xfrm>
            <a:off x="3206705" y="1566323"/>
            <a:ext cx="2750155" cy="13686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3206613" y="3043180"/>
            <a:ext cx="5625780" cy="13686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8" name="Retângulo 17"/>
          <p:cNvSpPr/>
          <p:nvPr userDrawn="1"/>
        </p:nvSpPr>
        <p:spPr>
          <a:xfrm>
            <a:off x="3206602" y="4520038"/>
            <a:ext cx="1324550" cy="13686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Retângulo 18"/>
          <p:cNvSpPr/>
          <p:nvPr userDrawn="1"/>
        </p:nvSpPr>
        <p:spPr>
          <a:xfrm>
            <a:off x="4645360" y="4520038"/>
            <a:ext cx="2761519" cy="136862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35" name="Retângulo 34"/>
          <p:cNvSpPr/>
          <p:nvPr userDrawn="1"/>
        </p:nvSpPr>
        <p:spPr>
          <a:xfrm>
            <a:off x="7507830" y="4520038"/>
            <a:ext cx="132455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6" name="Picture 7" descr="\\MAGNUM\Projects\Microsoft\Cloud Power FY12\Design\ICONS_PNG\Gears.png"/>
          <p:cNvPicPr>
            <a:picLocks noChangeAspect="1" noChangeArrowheads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757" y="4731736"/>
            <a:ext cx="927301" cy="100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8" y="404664"/>
            <a:ext cx="2219985" cy="8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8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771534" y="3167837"/>
            <a:ext cx="5172261" cy="1567455"/>
          </a:xfrm>
        </p:spPr>
        <p:txBody>
          <a:bodyPr anchor="ctr" anchorCtr="0">
            <a:noAutofit/>
          </a:bodyPr>
          <a:lstStyle>
            <a:lvl1pPr marL="298919" marR="0" indent="-298919" algn="l" defTabSz="86793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1700" b="1" baseline="0">
                <a:solidFill>
                  <a:schemeClr val="bg1">
                    <a:lumMod val="50000"/>
                  </a:schemeClr>
                </a:solidFill>
              </a:defRPr>
            </a:lvl1pPr>
            <a:lvl2pPr marL="433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7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5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03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7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7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Edite os entretítulos</a:t>
            </a:r>
          </a:p>
        </p:txBody>
      </p:sp>
    </p:spTree>
    <p:extLst>
      <p:ext uri="{BB962C8B-B14F-4D97-AF65-F5344CB8AC3E}">
        <p14:creationId xmlns:p14="http://schemas.microsoft.com/office/powerpoint/2010/main" val="40647628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20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2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50" indent="0">
              <a:buNone/>
              <a:defRPr sz="2000" b="1"/>
            </a:lvl2pPr>
            <a:lvl3pPr marL="912703" indent="0">
              <a:buNone/>
              <a:defRPr sz="1800" b="1"/>
            </a:lvl3pPr>
            <a:lvl4pPr marL="1369050" indent="0">
              <a:buNone/>
              <a:defRPr sz="1700" b="1"/>
            </a:lvl4pPr>
            <a:lvl5pPr marL="1825402" indent="0">
              <a:buNone/>
              <a:defRPr sz="1700" b="1"/>
            </a:lvl5pPr>
            <a:lvl6pPr marL="2281756" indent="0">
              <a:buNone/>
              <a:defRPr sz="1700" b="1"/>
            </a:lvl6pPr>
            <a:lvl7pPr marL="2738101" indent="0">
              <a:buNone/>
              <a:defRPr sz="1700" b="1"/>
            </a:lvl7pPr>
            <a:lvl8pPr marL="3194452" indent="0">
              <a:buNone/>
              <a:defRPr sz="1700" b="1"/>
            </a:lvl8pPr>
            <a:lvl9pPr marL="3650797" indent="0">
              <a:buNone/>
              <a:defRPr sz="1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8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52" y="153512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350" indent="0">
              <a:buNone/>
              <a:defRPr sz="2000" b="1"/>
            </a:lvl2pPr>
            <a:lvl3pPr marL="912703" indent="0">
              <a:buNone/>
              <a:defRPr sz="1800" b="1"/>
            </a:lvl3pPr>
            <a:lvl4pPr marL="1369050" indent="0">
              <a:buNone/>
              <a:defRPr sz="1700" b="1"/>
            </a:lvl4pPr>
            <a:lvl5pPr marL="1825402" indent="0">
              <a:buNone/>
              <a:defRPr sz="1700" b="1"/>
            </a:lvl5pPr>
            <a:lvl6pPr marL="2281756" indent="0">
              <a:buNone/>
              <a:defRPr sz="1700" b="1"/>
            </a:lvl6pPr>
            <a:lvl7pPr marL="2738101" indent="0">
              <a:buNone/>
              <a:defRPr sz="1700" b="1"/>
            </a:lvl7pPr>
            <a:lvl8pPr marL="3194452" indent="0">
              <a:buNone/>
              <a:defRPr sz="1700" b="1"/>
            </a:lvl8pPr>
            <a:lvl9pPr marL="3650797" indent="0">
              <a:buNone/>
              <a:defRPr sz="17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52" y="217488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12" y="6356351"/>
            <a:ext cx="2133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fld id="{A545B6FB-ABE7-4222-9A62-5087EE3E03F9}" type="datetimeFigureOut">
              <a:rPr lang="pt-BR" smtClean="0">
                <a:solidFill>
                  <a:prstClr val="black"/>
                </a:solidFill>
              </a:rPr>
              <a:pPr/>
              <a:t>09/04/2014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15" y="6356351"/>
            <a:ext cx="2895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11" y="6356351"/>
            <a:ext cx="2133600" cy="365125"/>
          </a:xfrm>
          <a:prstGeom prst="rect">
            <a:avLst/>
          </a:prstGeom>
        </p:spPr>
        <p:txBody>
          <a:bodyPr lIns="91264" tIns="45646" rIns="91264" bIns="45646"/>
          <a:lstStyle>
            <a:lvl1pPr defTabSz="905854">
              <a:defRPr/>
            </a:lvl1pPr>
          </a:lstStyle>
          <a:p>
            <a:fld id="{62FFA119-BAC0-4BE3-8884-104EC593C656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36001"/>
      </p:ext>
    </p:extLst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6" y="4406902"/>
            <a:ext cx="7772400" cy="1362075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6" y="2906741"/>
            <a:ext cx="7772400" cy="1500187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562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1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068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25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781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37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493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850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12" y="6264279"/>
            <a:ext cx="2133600" cy="365125"/>
          </a:xfrm>
          <a:prstGeom prst="rect">
            <a:avLst/>
          </a:prstGeom>
        </p:spPr>
        <p:txBody>
          <a:bodyPr vert="horz" wrap="square" lIns="87119" tIns="43572" rIns="87119" bIns="43572" numCol="1" anchor="t" anchorCtr="0" compatLnSpc="1">
            <a:prstTxWarp prst="textNoShape">
              <a:avLst/>
            </a:prstTxWarp>
          </a:bodyPr>
          <a:lstStyle>
            <a:lvl1pPr defTabSz="905854">
              <a:defRPr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E7B497CC-DC34-4D11-BE01-A309D9D7D697}" type="datetimeFigureOut">
              <a:rPr lang="pt-BR" smtClean="0">
                <a:solidFill>
                  <a:prstClr val="black"/>
                </a:solidFill>
              </a:rPr>
              <a:pPr>
                <a:defRPr/>
              </a:pPr>
              <a:t>09/04/2014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15" y="6264279"/>
            <a:ext cx="2895600" cy="365125"/>
          </a:xfrm>
          <a:prstGeom prst="rect">
            <a:avLst/>
          </a:prstGeom>
        </p:spPr>
        <p:txBody>
          <a:bodyPr lIns="87119" tIns="43572" rIns="87119" bIns="43572"/>
          <a:lstStyle>
            <a:lvl1pPr defTabSz="905854"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11" y="6264279"/>
            <a:ext cx="2133600" cy="365125"/>
          </a:xfrm>
          <a:prstGeom prst="rect">
            <a:avLst/>
          </a:prstGeom>
        </p:spPr>
        <p:txBody>
          <a:bodyPr lIns="87119" tIns="43572" rIns="87119" bIns="43572"/>
          <a:lstStyle>
            <a:lvl1pPr defTabSz="905854"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fld id="{AD69A9FD-1378-45D7-8623-ABFBD38C0FB9}" type="slidenum">
              <a:rPr lang="pt-BR" smtClean="0">
                <a:solidFill>
                  <a:prstClr val="black"/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8934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Retângulo 11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3" name="Retângulo 12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Freeform 9"/>
          <p:cNvSpPr>
            <a:spLocks noEditPoints="1"/>
          </p:cNvSpPr>
          <p:nvPr userDrawn="1"/>
        </p:nvSpPr>
        <p:spPr bwMode="black">
          <a:xfrm flipH="1">
            <a:off x="6463696" y="1751976"/>
            <a:ext cx="523517" cy="509609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3" y="2564904"/>
            <a:ext cx="2617293" cy="14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2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684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415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59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672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9651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7229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6020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63661" y="1469682"/>
            <a:ext cx="5049112" cy="4375812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 err="1" smtClean="0"/>
              <a:t>Template</a:t>
            </a:r>
            <a:r>
              <a:rPr lang="pt-BR" dirty="0" smtClean="0"/>
              <a:t> para texto + imagem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446849" y="2318718"/>
            <a:ext cx="2708941" cy="2813339"/>
          </a:xfrm>
          <a:prstGeom prst="round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Insira 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473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1713836" y="161770"/>
            <a:ext cx="7178644" cy="890966"/>
          </a:xfrm>
          <a:prstGeom prst="rect">
            <a:avLst/>
          </a:prstGeom>
        </p:spPr>
        <p:txBody>
          <a:bodyPr vert="horz" lIns="91395" tIns="45697" rIns="91395" bIns="45697" rtlCol="0" anchor="ctr">
            <a:norm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72270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8550" y="425342"/>
            <a:ext cx="7470249" cy="466841"/>
          </a:xfrm>
          <a:prstGeom prst="rect">
            <a:avLst/>
          </a:prstGeom>
        </p:spPr>
        <p:txBody>
          <a:bodyPr lIns="79675" tIns="39837" rIns="79675" bIns="39837" anchor="ctr" anchorCtr="0"/>
          <a:lstStyle>
            <a:lvl1pPr>
              <a:defRPr sz="2100" b="0"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x-none" smtClean="0"/>
              <a:t>Click to edit Master title style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0" y="227661"/>
            <a:ext cx="1164780" cy="84354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4695149" y="6302668"/>
            <a:ext cx="4448851" cy="6531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4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 userDrawn="1">
            <p:ph type="title"/>
          </p:nvPr>
        </p:nvSpPr>
        <p:spPr>
          <a:xfrm>
            <a:off x="340500" y="240104"/>
            <a:ext cx="8424809" cy="669704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"/>
          </p:nvPr>
        </p:nvSpPr>
        <p:spPr>
          <a:xfrm>
            <a:off x="360010" y="1335914"/>
            <a:ext cx="8405208" cy="449984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65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03710" y="191921"/>
            <a:ext cx="7470249" cy="466841"/>
          </a:xfrm>
          <a:prstGeom prst="rect">
            <a:avLst/>
          </a:prstGeom>
        </p:spPr>
        <p:txBody>
          <a:bodyPr lIns="79220" tIns="39610" rIns="79220" bIns="39610" anchor="ctr" anchorCtr="0"/>
          <a:lstStyle>
            <a:lvl1pPr>
              <a:defRPr sz="2100" b="0">
                <a:solidFill>
                  <a:srgbClr val="5D789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1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528826" y="3833214"/>
            <a:ext cx="4108657" cy="18722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 userDrawn="1"/>
        </p:nvSpPr>
        <p:spPr>
          <a:xfrm>
            <a:off x="528826" y="1412775"/>
            <a:ext cx="4108658" cy="18373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explicativo retangular 4"/>
          <p:cNvSpPr/>
          <p:nvPr userDrawn="1"/>
        </p:nvSpPr>
        <p:spPr>
          <a:xfrm>
            <a:off x="528826" y="980729"/>
            <a:ext cx="4120436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 userDrawn="1"/>
        </p:nvSpPr>
        <p:spPr>
          <a:xfrm>
            <a:off x="4777933" y="1412775"/>
            <a:ext cx="4108658" cy="183732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4777932" y="3833214"/>
            <a:ext cx="4108658" cy="18722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647564" y="980728"/>
            <a:ext cx="863252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Forças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o explicativo retangular 8"/>
          <p:cNvSpPr/>
          <p:nvPr userDrawn="1"/>
        </p:nvSpPr>
        <p:spPr>
          <a:xfrm>
            <a:off x="4777932" y="980729"/>
            <a:ext cx="4108659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5002451" y="980728"/>
            <a:ext cx="1222166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Fraquezas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o explicativo retangular 10"/>
          <p:cNvSpPr/>
          <p:nvPr userDrawn="1"/>
        </p:nvSpPr>
        <p:spPr>
          <a:xfrm>
            <a:off x="528826" y="3391879"/>
            <a:ext cx="4120436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647564" y="3391878"/>
            <a:ext cx="1935590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Oportunidades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o explicativo retangular 12"/>
          <p:cNvSpPr/>
          <p:nvPr userDrawn="1"/>
        </p:nvSpPr>
        <p:spPr>
          <a:xfrm>
            <a:off x="4777932" y="3391879"/>
            <a:ext cx="4108659" cy="360040"/>
          </a:xfrm>
          <a:prstGeom prst="wedgeRectCallout">
            <a:avLst>
              <a:gd name="adj1" fmla="val -21065"/>
              <a:gd name="adj2" fmla="val 88956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/>
          <p:cNvSpPr txBox="1">
            <a:spLocks/>
          </p:cNvSpPr>
          <p:nvPr userDrawn="1"/>
        </p:nvSpPr>
        <p:spPr>
          <a:xfrm>
            <a:off x="5002451" y="3391878"/>
            <a:ext cx="1222166" cy="360041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200" spc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Ameaças</a:t>
            </a:r>
            <a:endParaRPr lang="pt-BR" sz="1600" spc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ítulo 1"/>
          <p:cNvSpPr txBox="1">
            <a:spLocks/>
          </p:cNvSpPr>
          <p:nvPr userDrawn="1"/>
        </p:nvSpPr>
        <p:spPr>
          <a:xfrm>
            <a:off x="3238554" y="1772816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B669B"/>
                </a:solidFill>
              </a:rPr>
              <a:t>S</a:t>
            </a:r>
            <a:endParaRPr lang="pt-BR" sz="23900" spc="0" dirty="0">
              <a:solidFill>
                <a:srgbClr val="3B669B"/>
              </a:solidFill>
            </a:endParaRPr>
          </a:p>
        </p:txBody>
      </p:sp>
      <p:sp>
        <p:nvSpPr>
          <p:cNvPr id="16" name="Título 1"/>
          <p:cNvSpPr txBox="1">
            <a:spLocks/>
          </p:cNvSpPr>
          <p:nvPr userDrawn="1"/>
        </p:nvSpPr>
        <p:spPr>
          <a:xfrm>
            <a:off x="6804248" y="1806093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38BA3"/>
                </a:solidFill>
              </a:rPr>
              <a:t>W</a:t>
            </a:r>
            <a:endParaRPr lang="pt-BR" sz="23900" spc="0" dirty="0">
              <a:solidFill>
                <a:srgbClr val="338BA3"/>
              </a:solidFill>
            </a:endParaRPr>
          </a:p>
        </p:txBody>
      </p:sp>
      <p:sp>
        <p:nvSpPr>
          <p:cNvPr id="17" name="Título 1"/>
          <p:cNvSpPr txBox="1">
            <a:spLocks/>
          </p:cNvSpPr>
          <p:nvPr userDrawn="1"/>
        </p:nvSpPr>
        <p:spPr>
          <a:xfrm>
            <a:off x="2950522" y="4221088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38BA3"/>
                </a:solidFill>
              </a:rPr>
              <a:t>O</a:t>
            </a:r>
            <a:endParaRPr lang="pt-BR" sz="23900" spc="0" dirty="0">
              <a:solidFill>
                <a:srgbClr val="338BA3"/>
              </a:solidFill>
            </a:endParaRPr>
          </a:p>
        </p:txBody>
      </p:sp>
      <p:sp>
        <p:nvSpPr>
          <p:cNvPr id="18" name="Título 1"/>
          <p:cNvSpPr txBox="1">
            <a:spLocks/>
          </p:cNvSpPr>
          <p:nvPr userDrawn="1"/>
        </p:nvSpPr>
        <p:spPr>
          <a:xfrm>
            <a:off x="7524328" y="4293096"/>
            <a:ext cx="1621478" cy="1262867"/>
          </a:xfrm>
          <a:prstGeom prst="rect">
            <a:avLst/>
          </a:prstGeom>
        </p:spPr>
        <p:txBody>
          <a:bodyPr vert="horz" lIns="90733" tIns="45410" rIns="90733" bIns="45410" rtlCol="0" anchor="ctr">
            <a:no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600" spc="0" dirty="0" smtClean="0">
                <a:solidFill>
                  <a:srgbClr val="3B669B"/>
                </a:solidFill>
              </a:rPr>
              <a:t>T</a:t>
            </a:r>
            <a:endParaRPr lang="pt-BR" sz="23900" spc="0" dirty="0">
              <a:solidFill>
                <a:srgbClr val="3B669B"/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 userDrawn="1"/>
        </p:nvSpPr>
        <p:spPr>
          <a:xfrm>
            <a:off x="903884" y="313589"/>
            <a:ext cx="5972372" cy="379108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>
            <a:lvl1pPr algn="l" defTabSz="453918" rtl="0" eaLnBrk="1" latinLnBrk="0" hangingPunct="1">
              <a:spcBef>
                <a:spcPct val="0"/>
              </a:spcBef>
              <a:buNone/>
              <a:defRPr sz="2800" b="1" kern="1200" spc="-131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pt-BR" sz="1600" spc="0" dirty="0" smtClean="0">
                <a:solidFill>
                  <a:schemeClr val="bg1"/>
                </a:solidFill>
              </a:rPr>
              <a:t>Análise </a:t>
            </a:r>
            <a:r>
              <a:rPr lang="pt-BR" sz="1600" spc="0" dirty="0" err="1" smtClean="0">
                <a:solidFill>
                  <a:schemeClr val="bg1"/>
                </a:solidFill>
              </a:rPr>
              <a:t>Swot</a:t>
            </a:r>
            <a:endParaRPr lang="pt-BR" sz="1600" spc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531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g-claro.jp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"/>
            <a:ext cx="9144000" cy="6858000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346590" y="1322445"/>
            <a:ext cx="4184561" cy="43223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4637567" y="1322458"/>
            <a:ext cx="1324550" cy="13686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6063180" y="1322458"/>
            <a:ext cx="1324550" cy="1368628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Retângulo 8"/>
          <p:cNvSpPr/>
          <p:nvPr userDrawn="1"/>
        </p:nvSpPr>
        <p:spPr>
          <a:xfrm>
            <a:off x="4637562" y="2799314"/>
            <a:ext cx="1324550" cy="13686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6063180" y="2799314"/>
            <a:ext cx="1324550" cy="13686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4637571" y="4276153"/>
            <a:ext cx="4506440" cy="136862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2" name="Freeform 9"/>
          <p:cNvSpPr>
            <a:spLocks noEditPoints="1"/>
          </p:cNvSpPr>
          <p:nvPr userDrawn="1"/>
        </p:nvSpPr>
        <p:spPr bwMode="black">
          <a:xfrm flipH="1">
            <a:off x="4932410" y="3091186"/>
            <a:ext cx="734876" cy="784854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reeform 9"/>
          <p:cNvSpPr>
            <a:spLocks noEditPoints="1"/>
          </p:cNvSpPr>
          <p:nvPr userDrawn="1"/>
        </p:nvSpPr>
        <p:spPr bwMode="black">
          <a:xfrm rot="16200000" flipH="1">
            <a:off x="4391083" y="6297016"/>
            <a:ext cx="361835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404665"/>
            <a:ext cx="1629970" cy="667215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5004048" y="475708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Visão </a:t>
            </a:r>
            <a:r>
              <a:rPr lang="pt-BR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Executiva</a:t>
            </a:r>
            <a:endParaRPr lang="pt-BR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7" t="2285" r="29391" b="16950"/>
          <a:stretch/>
        </p:blipFill>
        <p:spPr>
          <a:xfrm>
            <a:off x="346589" y="1322458"/>
            <a:ext cx="4184561" cy="43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2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667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image" Target="../media/image1.jpeg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499" y="240104"/>
            <a:ext cx="8424809" cy="669704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10" y="1335914"/>
            <a:ext cx="8405208" cy="4499840"/>
          </a:xfrm>
          <a:prstGeom prst="rect">
            <a:avLst/>
          </a:prstGeom>
        </p:spPr>
        <p:txBody>
          <a:bodyPr vert="horz" lIns="90733" tIns="45410" rIns="90733" bIns="4541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black">
          <a:xfrm>
            <a:off x="8652657" y="3417980"/>
            <a:ext cx="383841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106" tIns="39541" rIns="79106" bIns="39541" numCol="1" anchor="t" anchorCtr="0" compatLnSpc="1">
            <a:prstTxWarp prst="textNoShape">
              <a:avLst/>
            </a:prstTxWarp>
          </a:bodyPr>
          <a:lstStyle/>
          <a:p>
            <a:pPr defTabSz="453918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tângulo 20"/>
          <p:cNvSpPr/>
          <p:nvPr/>
        </p:nvSpPr>
        <p:spPr>
          <a:xfrm>
            <a:off x="383067" y="6320491"/>
            <a:ext cx="967304" cy="261188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106" tIns="39541" rIns="79106" bIns="39541" spcCol="0" rtlCol="0" anchor="ctr"/>
          <a:lstStyle/>
          <a:p>
            <a:pPr algn="ctr" defTabSz="453918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>
            <p:custDataLst>
              <p:tags r:id="rId38"/>
            </p:custDataLst>
          </p:nvPr>
        </p:nvSpPr>
        <p:spPr>
          <a:xfrm>
            <a:off x="383068" y="6337522"/>
            <a:ext cx="985631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49" tIns="43339" rIns="86649" bIns="43339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/>
            <a:r>
              <a:rPr lang="pt-BR" dirty="0" smtClean="0">
                <a:solidFill>
                  <a:schemeClr val="bg1"/>
                </a:solidFill>
              </a:rPr>
              <a:t>CONFIDENCIAL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03884" y="313589"/>
            <a:ext cx="8240116" cy="3791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67544" y="313589"/>
            <a:ext cx="360040" cy="3791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black">
          <a:xfrm rot="10800000" flipH="1">
            <a:off x="528828" y="378051"/>
            <a:ext cx="237471" cy="250181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7593818" y="5992441"/>
            <a:ext cx="1171400" cy="5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92" r:id="rId14"/>
    <p:sldLayoutId id="2147483675" r:id="rId15"/>
    <p:sldLayoutId id="2147483676" r:id="rId16"/>
    <p:sldLayoutId id="2147483697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4" r:id="rId33"/>
    <p:sldLayoutId id="2147483696" r:id="rId34"/>
    <p:sldLayoutId id="2147483735" r:id="rId35"/>
    <p:sldLayoutId id="2147483736" r:id="rId36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453918" rtl="0" eaLnBrk="1" latinLnBrk="0" hangingPunct="1">
        <a:spcBef>
          <a:spcPct val="0"/>
        </a:spcBef>
        <a:buNone/>
        <a:defRPr sz="2800" b="1" kern="1200" spc="-131">
          <a:solidFill>
            <a:schemeClr val="tx1"/>
          </a:solidFill>
          <a:effectLst/>
          <a:latin typeface="Arial"/>
          <a:ea typeface="+mj-ea"/>
          <a:cs typeface="Arial"/>
        </a:defRPr>
      </a:lvl1pPr>
    </p:titleStyle>
    <p:bodyStyle>
      <a:lvl1pPr marL="340438" indent="-340438" algn="l" defTabSz="453918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37611" indent="-283675" algn="l" defTabSz="453918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34794" indent="-226959" algn="l" defTabSz="45391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588723" indent="-226959" algn="l" defTabSz="453918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42629" indent="-226959" algn="l" defTabSz="453918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496551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452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4388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58315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918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845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1746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5675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9594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3507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7429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1336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499" y="240104"/>
            <a:ext cx="8424809" cy="669704"/>
          </a:xfrm>
          <a:prstGeom prst="rect">
            <a:avLst/>
          </a:prstGeom>
        </p:spPr>
        <p:txBody>
          <a:bodyPr vert="horz" lIns="90733" tIns="45410" rIns="90733" bIns="4541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10" y="1335914"/>
            <a:ext cx="8405208" cy="4499840"/>
          </a:xfrm>
          <a:prstGeom prst="rect">
            <a:avLst/>
          </a:prstGeom>
        </p:spPr>
        <p:txBody>
          <a:bodyPr vert="horz" lIns="90733" tIns="45410" rIns="90733" bIns="4541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0" name="Freeform 9"/>
          <p:cNvSpPr>
            <a:spLocks noEditPoints="1"/>
          </p:cNvSpPr>
          <p:nvPr/>
        </p:nvSpPr>
        <p:spPr bwMode="black">
          <a:xfrm>
            <a:off x="8652657" y="3417980"/>
            <a:ext cx="383841" cy="386443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106" tIns="39541" rIns="79106" bIns="39541" numCol="1" anchor="t" anchorCtr="0" compatLnSpc="1">
            <a:prstTxWarp prst="textNoShape">
              <a:avLst/>
            </a:prstTxWarp>
          </a:bodyPr>
          <a:lstStyle/>
          <a:p>
            <a:pPr defTabSz="453918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tângulo 20"/>
          <p:cNvSpPr/>
          <p:nvPr/>
        </p:nvSpPr>
        <p:spPr>
          <a:xfrm>
            <a:off x="383067" y="6320491"/>
            <a:ext cx="967304" cy="261188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106" tIns="39541" rIns="79106" bIns="39541" spcCol="0" rtlCol="0" anchor="ctr"/>
          <a:lstStyle/>
          <a:p>
            <a:pPr algn="ctr" defTabSz="453918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>
            <p:custDataLst>
              <p:tags r:id="rId37"/>
            </p:custDataLst>
          </p:nvPr>
        </p:nvSpPr>
        <p:spPr>
          <a:xfrm>
            <a:off x="383068" y="6337522"/>
            <a:ext cx="985631" cy="25337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49" tIns="43339" rIns="86649" bIns="43339"/>
          <a:lstStyle>
            <a:defPPr>
              <a:defRPr lang="pt-BR"/>
            </a:defPPr>
            <a:lvl1pPr marL="0" algn="ctr" defTabSz="1036475" rtl="0" eaLnBrk="0" latinLnBrk="0" hangingPunct="0">
              <a:defRPr sz="9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3244" indent="-308924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23572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73003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24315" indent="-247149" algn="l" defTabSz="1036475" rtl="0" eaLnBrk="0" latinLnBrk="0" hangingPunct="0"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18626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212914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707190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4201493" indent="-247149" algn="l" defTabSz="1036475" rtl="0" eaLnBrk="0" fontAlgn="base" latinLnBrk="0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 eaLnBrk="1" hangingPunct="1"/>
            <a:r>
              <a:rPr lang="pt-BR" dirty="0" smtClean="0">
                <a:solidFill>
                  <a:schemeClr val="bg1"/>
                </a:solidFill>
              </a:rPr>
              <a:t>CONFIDENCIAL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903884" y="313589"/>
            <a:ext cx="8240116" cy="3791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67544" y="313589"/>
            <a:ext cx="360040" cy="3791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9096" tIns="39537" rIns="79096" bIns="39537" spcCol="0" rtlCol="0" anchor="ctr"/>
          <a:lstStyle/>
          <a:p>
            <a:pPr algn="ctr" defTabSz="453861"/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black">
          <a:xfrm rot="10800000" flipH="1">
            <a:off x="528828" y="378051"/>
            <a:ext cx="237471" cy="250181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9096" tIns="39537" rIns="79096" bIns="39537" numCol="1" anchor="t" anchorCtr="0" compatLnSpc="1">
            <a:prstTxWarp prst="textNoShape">
              <a:avLst/>
            </a:prstTxWarp>
          </a:bodyPr>
          <a:lstStyle/>
          <a:p>
            <a:pPr defTabSz="45386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4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453918" rtl="0" eaLnBrk="1" latinLnBrk="0" hangingPunct="1">
        <a:spcBef>
          <a:spcPct val="0"/>
        </a:spcBef>
        <a:buNone/>
        <a:defRPr sz="2800" b="1" kern="1200" spc="-131">
          <a:solidFill>
            <a:schemeClr val="tx1"/>
          </a:solidFill>
          <a:effectLst/>
          <a:latin typeface="Arial"/>
          <a:ea typeface="+mj-ea"/>
          <a:cs typeface="Arial"/>
        </a:defRPr>
      </a:lvl1pPr>
    </p:titleStyle>
    <p:bodyStyle>
      <a:lvl1pPr marL="340438" indent="-340438" algn="l" defTabSz="453918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37611" indent="-283675" algn="l" defTabSz="453918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34794" indent="-226959" algn="l" defTabSz="45391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588723" indent="-226959" algn="l" defTabSz="453918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42629" indent="-226959" algn="l" defTabSz="453918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496551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452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4388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58315" indent="-226959" algn="l" defTabSz="45391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918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7845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1746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5675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9594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3507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7429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1336" algn="l" defTabSz="4539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fazenda.sp.gov.br/NXT/gateway.dll/legislacao_tributaria/portaria_cat/pcat302014.htm?f=templates&amp;fn=default.htm&amp;vid=sefaz_tributaria:vtribut" TargetMode="External"/><Relationship Id="rId2" Type="http://schemas.openxmlformats.org/officeDocument/2006/relationships/hyperlink" Target="http://info.fazenda.sp.gov.br/NXT/gateway.dll/legislacao_tributaria/portaria_cat/pcat1472012.htm?f=templates&amp;fn=default.htm&amp;vid=sefaz_tributaria:vtribut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://info.fazenda.sp.gov.br/NXT/gateway.dll/legislacao_tributaria/decretos/dec56587.htm?f=templates&amp;fn=default.htm&amp;vid=sefaz_tributaria:vtribut" TargetMode="External"/><Relationship Id="rId5" Type="http://schemas.openxmlformats.org/officeDocument/2006/relationships/hyperlink" Target="http://info.fazenda.sp.gov.br/NXT/gateway.dll/legislacao_tributaria/portaria_cat/pcat372013.htm?f=templates&amp;fn=default.htm&amp;vid=sefaz_tributaria:vtribut" TargetMode="External"/><Relationship Id="rId4" Type="http://schemas.openxmlformats.org/officeDocument/2006/relationships/hyperlink" Target="http://info.fazenda.sp.gov.br/NXT/gateway.dll/legislacao_tributaria/portaria_cat/pcat852013.htm?f=templates&amp;fn=default.htm&amp;vid=sefaz_tributaria:vtribu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16016" y="4604355"/>
            <a:ext cx="4427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 Fiscal </a:t>
            </a:r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Eletrônica </a:t>
            </a: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</a:p>
          <a:p>
            <a:pPr fontAlgn="base"/>
            <a:r>
              <a:rPr lang="pt-BR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Entenda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essa nova norma da Secretaria da Fazenda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5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-108520" y="994215"/>
            <a:ext cx="2440471" cy="9344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-108521" y="1928625"/>
            <a:ext cx="2440471" cy="9344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-108520" y="2846110"/>
            <a:ext cx="2440471" cy="9344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-101057" y="3759321"/>
            <a:ext cx="2440471" cy="93441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-101057" y="4650134"/>
            <a:ext cx="2440471" cy="9344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-101057" y="5584544"/>
            <a:ext cx="2440471" cy="9344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Riscos na operação das Notas Fiscais </a:t>
            </a:r>
            <a:endParaRPr lang="pt-BR" sz="1000" dirty="0">
              <a:solidFill>
                <a:srgbClr val="FFFF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542444" y="5740514"/>
            <a:ext cx="5278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smtClean="0">
                <a:solidFill>
                  <a:schemeClr val="accent5">
                    <a:lumMod val="50000"/>
                  </a:schemeClr>
                </a:solidFill>
              </a:rPr>
              <a:t>Todas </a:t>
            </a:r>
            <a:r>
              <a:rPr lang="pt-BR" altLang="pt-BR" dirty="0">
                <a:solidFill>
                  <a:schemeClr val="accent5">
                    <a:lumMod val="50000"/>
                  </a:schemeClr>
                </a:solidFill>
              </a:rPr>
              <a:t>informações declaradas no SPED tem a correspondente NFe e vice-versa ?</a:t>
            </a:r>
          </a:p>
        </p:txBody>
      </p:sp>
      <p:sp>
        <p:nvSpPr>
          <p:cNvPr id="2" name="Retângulo 1"/>
          <p:cNvSpPr/>
          <p:nvPr/>
        </p:nvSpPr>
        <p:spPr>
          <a:xfrm>
            <a:off x="2505662" y="1209121"/>
            <a:ext cx="64628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Minhas </a:t>
            </a:r>
            <a:r>
              <a:rPr lang="pt-BR" altLang="pt-BR" sz="16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 fiscais eletrônicas emitidas e principalmente as recebidas são válidas ? Estão em conformidade com a legislação ?</a:t>
            </a:r>
            <a:endParaRPr lang="pt-BR" sz="16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536042" y="2072663"/>
            <a:ext cx="5450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smtClean="0">
                <a:solidFill>
                  <a:schemeClr val="accent5">
                    <a:lumMod val="50000"/>
                  </a:schemeClr>
                </a:solidFill>
              </a:rPr>
              <a:t>Os </a:t>
            </a:r>
            <a:r>
              <a:rPr lang="pt-BR" altLang="pt-BR" dirty="0">
                <a:solidFill>
                  <a:schemeClr val="accent5">
                    <a:lumMod val="50000"/>
                  </a:schemeClr>
                </a:solidFill>
              </a:rPr>
              <a:t>documentos eletrônicos estão sendo armazenados de forma segura, com cópias e controle sobre o acesso ?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38316" y="2990149"/>
            <a:ext cx="5932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smtClean="0">
                <a:solidFill>
                  <a:schemeClr val="accent5">
                    <a:lumMod val="75000"/>
                  </a:schemeClr>
                </a:solidFill>
              </a:rPr>
              <a:t>No </a:t>
            </a:r>
            <a:r>
              <a:rPr lang="pt-BR" altLang="pt-BR" dirty="0">
                <a:solidFill>
                  <a:schemeClr val="accent5">
                    <a:lumMod val="75000"/>
                  </a:schemeClr>
                </a:solidFill>
              </a:rPr>
              <a:t>caso do fisco solicitar os documentos eletrônicos de um determinado período eu tenho como disponibilizá-los </a:t>
            </a:r>
            <a:r>
              <a:rPr lang="pt-BR" altLang="pt-BR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71044" y="3883436"/>
            <a:ext cx="6196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smtClean="0">
                <a:solidFill>
                  <a:schemeClr val="accent5">
                    <a:lumMod val="50000"/>
                  </a:schemeClr>
                </a:solidFill>
              </a:rPr>
              <a:t>Todos </a:t>
            </a:r>
            <a:r>
              <a:rPr lang="pt-BR" altLang="pt-BR" dirty="0">
                <a:solidFill>
                  <a:schemeClr val="accent5">
                    <a:lumMod val="50000"/>
                  </a:schemeClr>
                </a:solidFill>
              </a:rPr>
              <a:t>as notas fiscais eletrônicas estão sendo devidamente escrituradas sem risco de serem notas canceladas ou inválidas </a:t>
            </a:r>
            <a:r>
              <a:rPr lang="pt-BR" altLang="pt-BR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566273" y="4817846"/>
            <a:ext cx="5625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 smtClean="0">
                <a:solidFill>
                  <a:schemeClr val="accent5">
                    <a:lumMod val="75000"/>
                  </a:schemeClr>
                </a:solidFill>
              </a:rPr>
              <a:t>Todos </a:t>
            </a:r>
            <a:r>
              <a:rPr lang="pt-BR" altLang="pt-BR" dirty="0">
                <a:solidFill>
                  <a:schemeClr val="accent5">
                    <a:lumMod val="75000"/>
                  </a:schemeClr>
                </a:solidFill>
              </a:rPr>
              <a:t>os impostos que dão direito a crédito estão sendo devidamente apurados </a:t>
            </a:r>
            <a:r>
              <a:rPr lang="pt-BR" altLang="pt-BR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pt-BR" alt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835696" y="1095025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818236" y="2031129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776644" y="2967233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763688" y="3802980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763688" y="5602014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763688" y="4726310"/>
            <a:ext cx="720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b="1" dirty="0" smtClean="0">
                <a:solidFill>
                  <a:schemeClr val="tx2"/>
                </a:solidFill>
              </a:rPr>
              <a:t> </a:t>
            </a:r>
            <a:r>
              <a:rPr lang="pt-BR" altLang="pt-BR" sz="54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931678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35857" y="1653594"/>
            <a:ext cx="3621438" cy="107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tx2"/>
                </a:solidFill>
              </a:rPr>
              <a:t>Check</a:t>
            </a:r>
            <a:r>
              <a:rPr lang="pt-BR" b="1" dirty="0">
                <a:solidFill>
                  <a:schemeClr val="tx2"/>
                </a:solidFill>
              </a:rPr>
              <a:t> in e Cobrança de XML </a:t>
            </a:r>
          </a:p>
          <a:p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Assegura a veracidade da NF-e no momento da entrada do material na empresa.</a:t>
            </a:r>
          </a:p>
        </p:txBody>
      </p:sp>
      <p:sp>
        <p:nvSpPr>
          <p:cNvPr id="6" name="Retângulo 5"/>
          <p:cNvSpPr/>
          <p:nvPr/>
        </p:nvSpPr>
        <p:spPr>
          <a:xfrm>
            <a:off x="5002729" y="4259239"/>
            <a:ext cx="3601719" cy="1316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</a:rPr>
              <a:t>Converter XML </a:t>
            </a:r>
            <a:r>
              <a:rPr lang="pt-BR" b="1" dirty="0">
                <a:solidFill>
                  <a:schemeClr val="tx2"/>
                </a:solidFill>
              </a:rPr>
              <a:t>para Escrita Fiscal </a:t>
            </a:r>
            <a:r>
              <a:rPr lang="pt-BR" dirty="0"/>
              <a:t> </a:t>
            </a:r>
          </a:p>
          <a:p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Para parâmetros fiscais como CFOP, CST e De X para o código de mercadoria, utilizando como referência diversas regras fiscais.</a:t>
            </a:r>
          </a:p>
        </p:txBody>
      </p:sp>
      <p:sp>
        <p:nvSpPr>
          <p:cNvPr id="7" name="Retângulo 6"/>
          <p:cNvSpPr/>
          <p:nvPr/>
        </p:nvSpPr>
        <p:spPr>
          <a:xfrm>
            <a:off x="673520" y="4193528"/>
            <a:ext cx="3683775" cy="1316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Manifestação do Destinatário </a:t>
            </a:r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</a:rPr>
              <a:t>Realizar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download automático dos arquivos XML pelo site da SEFAZ, garantindo que a operação não faça o cancelamento das </a:t>
            </a:r>
            <a:r>
              <a:rPr lang="pt-BR" sz="1539" dirty="0" err="1">
                <a:solidFill>
                  <a:schemeClr val="bg1">
                    <a:lumMod val="50000"/>
                  </a:schemeClr>
                </a:solidFill>
              </a:rPr>
              <a:t>NFs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de seus fornecedores.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2729" y="2811264"/>
            <a:ext cx="3457703" cy="1316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Auditoria de SPED x NFe  </a:t>
            </a:r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</a:rPr>
              <a:t>Realizar o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cruzamento das notas fiscais de um período e compara com suas notas de entrada e saída no mesmo período que foram armazenadas.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5002730" y="1628800"/>
            <a:ext cx="3313686" cy="107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Monitor Tributário </a:t>
            </a:r>
          </a:p>
          <a:p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Aponta, em tempo real, os valores de crédito e débito do ICMS, PIS, </a:t>
            </a:r>
            <a:r>
              <a:rPr lang="pt-BR" sz="1539" dirty="0" err="1">
                <a:solidFill>
                  <a:schemeClr val="bg1">
                    <a:lumMod val="50000"/>
                  </a:schemeClr>
                </a:solidFill>
              </a:rPr>
              <a:t>Cofins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e IPI da empresa.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56895" y="2811264"/>
            <a:ext cx="3827791" cy="84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Ferramentas de Apoio à Contabilidade</a:t>
            </a:r>
            <a:r>
              <a:rPr lang="pt-BR" dirty="0"/>
              <a:t>  </a:t>
            </a:r>
            <a:endParaRPr lang="pt-BR" dirty="0" smtClean="0"/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</a:rPr>
              <a:t>Permitir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 integração </a:t>
            </a:r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</a:rPr>
              <a:t>das notas fiscais ao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ERP da empresa.</a:t>
            </a:r>
          </a:p>
        </p:txBody>
      </p:sp>
      <p:sp>
        <p:nvSpPr>
          <p:cNvPr id="11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Importância da gestão das </a:t>
            </a:r>
            <a:r>
              <a:rPr lang="pt-BR" sz="1600" dirty="0" err="1" smtClean="0">
                <a:latin typeface="Arial" charset="0"/>
              </a:rPr>
              <a:t>NFs</a:t>
            </a:r>
            <a:endParaRPr lang="pt-BR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16016" y="4604355"/>
            <a:ext cx="442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a NFe do Brasil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4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1021" r="2592" b="1021"/>
          <a:stretch/>
        </p:blipFill>
        <p:spPr>
          <a:xfrm>
            <a:off x="-108520" y="-27384"/>
            <a:ext cx="9289032" cy="69127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33105" y="473422"/>
            <a:ext cx="5126171" cy="4925963"/>
          </a:xfrm>
          <a:prstGeom prst="teardrop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en-US" sz="1539"/>
          </a:p>
        </p:txBody>
      </p:sp>
      <p:sp>
        <p:nvSpPr>
          <p:cNvPr id="2" name="Rectangle 1"/>
          <p:cNvSpPr/>
          <p:nvPr/>
        </p:nvSpPr>
        <p:spPr>
          <a:xfrm>
            <a:off x="5045313" y="2320659"/>
            <a:ext cx="3076503" cy="1984941"/>
          </a:xfrm>
          <a:prstGeom prst="rect">
            <a:avLst/>
          </a:prstGeom>
        </p:spPr>
        <p:txBody>
          <a:bodyPr wrap="square" lIns="89193" tIns="44596" rIns="89193" bIns="44596">
            <a:spAutoFit/>
          </a:bodyPr>
          <a:lstStyle/>
          <a:p>
            <a:r>
              <a:rPr lang="pt-BR" sz="153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1539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NFe do Brasil </a:t>
            </a:r>
            <a:r>
              <a:rPr lang="pt-BR" sz="153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 parte da Globalweb </a:t>
            </a:r>
            <a:r>
              <a:rPr lang="pt-BR" sz="1539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</a:t>
            </a:r>
            <a:r>
              <a:rPr lang="pt-BR" sz="153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um dos principais conglomerados brasileiros de TI, com soluções de </a:t>
            </a:r>
            <a:r>
              <a:rPr lang="pt-BR" sz="1539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pt-BR" sz="153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539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pt-BR" sz="1539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Gestão de Data Center, Segurança, Fábrica de Software, Integração, Licenciamento e Serviços.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35466"/>
            <a:ext cx="2251633" cy="8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54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Processo alternativo 23"/>
          <p:cNvSpPr/>
          <p:nvPr/>
        </p:nvSpPr>
        <p:spPr>
          <a:xfrm>
            <a:off x="4509552" y="4167694"/>
            <a:ext cx="864096" cy="827492"/>
          </a:xfrm>
          <a:prstGeom prst="flowChartAlternateProcess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Processo alternativo 24"/>
          <p:cNvSpPr/>
          <p:nvPr/>
        </p:nvSpPr>
        <p:spPr>
          <a:xfrm>
            <a:off x="755576" y="4167694"/>
            <a:ext cx="864096" cy="827492"/>
          </a:xfrm>
          <a:prstGeom prst="flowChartAlternateProcess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Fluxograma: Processo alternativo 22"/>
          <p:cNvSpPr/>
          <p:nvPr/>
        </p:nvSpPr>
        <p:spPr>
          <a:xfrm>
            <a:off x="4509552" y="1724576"/>
            <a:ext cx="864096" cy="827492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uxograma: Processo alternativo 2"/>
          <p:cNvSpPr/>
          <p:nvPr/>
        </p:nvSpPr>
        <p:spPr>
          <a:xfrm>
            <a:off x="755576" y="1724576"/>
            <a:ext cx="864096" cy="827492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908446" y="4168592"/>
            <a:ext cx="2195012" cy="1274362"/>
          </a:xfrm>
          <a:prstGeom prst="rect">
            <a:avLst/>
          </a:prstGeom>
          <a:noFill/>
        </p:spPr>
        <p:txBody>
          <a:bodyPr wrap="square" lIns="89193" tIns="44596" rIns="89193" bIns="44596" rtlCol="0">
            <a:spAutoFit/>
          </a:bodyPr>
          <a:lstStyle/>
          <a:p>
            <a:r>
              <a:rPr lang="pt-BR" sz="153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produtos e serviços atendem às normas tecnológicas e fiscais da Secretaria da Fazenda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4" y="1973944"/>
            <a:ext cx="372040" cy="334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52" y="1916020"/>
            <a:ext cx="528420" cy="412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59" y="4382392"/>
            <a:ext cx="441284" cy="336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144" y="4382392"/>
            <a:ext cx="268912" cy="34860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126793" y="1714380"/>
            <a:ext cx="1848697" cy="80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3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Especializada em Inteligência Fiscal Eletrônica</a:t>
            </a:r>
          </a:p>
        </p:txBody>
      </p:sp>
      <p:sp>
        <p:nvSpPr>
          <p:cNvPr id="4" name="Retângulo 3"/>
          <p:cNvSpPr/>
          <p:nvPr/>
        </p:nvSpPr>
        <p:spPr>
          <a:xfrm>
            <a:off x="5856106" y="1700808"/>
            <a:ext cx="2316294" cy="1039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3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Pioneira na implantação da Nota Fiscal Eletrônica em empresas brasileiras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135482" y="4168592"/>
            <a:ext cx="2223560" cy="127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39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Oferece soluções de Gestão Fiscal, BPO, SPED, NF-e, NFS-e,  ERP, Desenvolvimento de Software e HSM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1907704" y="1755389"/>
            <a:ext cx="0" cy="8274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5652120" y="1714380"/>
            <a:ext cx="0" cy="8274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1907704" y="4209601"/>
            <a:ext cx="0" cy="8274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5630006" y="4168593"/>
            <a:ext cx="0" cy="10234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Quem é a </a:t>
            </a:r>
            <a:r>
              <a:rPr lang="pt-BR" sz="1600" dirty="0" err="1" smtClean="0">
                <a:latin typeface="Arial" charset="0"/>
              </a:rPr>
              <a:t>NFe</a:t>
            </a:r>
            <a:r>
              <a:rPr lang="pt-BR" sz="1600" dirty="0" smtClean="0">
                <a:latin typeface="Arial" charset="0"/>
              </a:rPr>
              <a:t> do Brasil</a:t>
            </a:r>
            <a:r>
              <a:rPr lang="pt-BR" sz="1000" dirty="0">
                <a:solidFill>
                  <a:srgbClr val="FFFF00"/>
                </a:solidFill>
                <a:latin typeface="Arial" charset="0"/>
              </a:rPr>
              <a:t>	</a:t>
            </a:r>
            <a:endParaRPr lang="pt-BR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78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6154" y="196156"/>
            <a:ext cx="9124867" cy="6661844"/>
            <a:chOff x="22375" y="0"/>
            <a:chExt cx="10671025" cy="7561263"/>
          </a:xfrm>
        </p:grpSpPr>
        <p:pic>
          <p:nvPicPr>
            <p:cNvPr id="2" name="Picture 1" descr="cliente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45"/>
            <a:stretch/>
          </p:blipFill>
          <p:spPr>
            <a:xfrm>
              <a:off x="22375" y="0"/>
              <a:ext cx="5789355" cy="7561263"/>
            </a:xfrm>
            <a:prstGeom prst="rect">
              <a:avLst/>
            </a:prstGeom>
          </p:spPr>
        </p:pic>
        <p:pic>
          <p:nvPicPr>
            <p:cNvPr id="4" name="Picture 3" descr="cliente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2" b="40635"/>
            <a:stretch/>
          </p:blipFill>
          <p:spPr>
            <a:xfrm>
              <a:off x="5778748" y="0"/>
              <a:ext cx="4914652" cy="7561263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-30442" y="0"/>
            <a:ext cx="9174442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en-US" sz="1539"/>
          </a:p>
        </p:txBody>
      </p:sp>
      <p:sp>
        <p:nvSpPr>
          <p:cNvPr id="7" name="CaixaDeTexto 5"/>
          <p:cNvSpPr txBox="1"/>
          <p:nvPr/>
        </p:nvSpPr>
        <p:spPr>
          <a:xfrm>
            <a:off x="-30441" y="2492896"/>
            <a:ext cx="9174441" cy="1537511"/>
          </a:xfrm>
          <a:prstGeom prst="rect">
            <a:avLst/>
          </a:prstGeom>
          <a:noFill/>
        </p:spPr>
        <p:txBody>
          <a:bodyPr wrap="square" lIns="89193" tIns="44596" rIns="89193" bIns="44596" rtlCol="0">
            <a:spAutoFit/>
          </a:bodyPr>
          <a:lstStyle/>
          <a:p>
            <a:pPr algn="ctr"/>
            <a:r>
              <a:rPr lang="pt-BR" sz="4703" b="1" dirty="0">
                <a:solidFill>
                  <a:srgbClr val="5ED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de 3 mil</a:t>
            </a:r>
          </a:p>
          <a:p>
            <a:pPr algn="ctr"/>
            <a:r>
              <a:rPr lang="pt-BR" sz="4703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 ativos</a:t>
            </a:r>
          </a:p>
        </p:txBody>
      </p:sp>
    </p:spTree>
    <p:extLst>
      <p:ext uri="{BB962C8B-B14F-4D97-AF65-F5344CB8AC3E}">
        <p14:creationId xmlns:p14="http://schemas.microsoft.com/office/powerpoint/2010/main" val="118249568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-6154" y="196156"/>
            <a:ext cx="9124867" cy="6661844"/>
            <a:chOff x="22375" y="0"/>
            <a:chExt cx="10671025" cy="7561263"/>
          </a:xfrm>
        </p:grpSpPr>
        <p:pic>
          <p:nvPicPr>
            <p:cNvPr id="15" name="Picture 1" descr="cliente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45"/>
            <a:stretch/>
          </p:blipFill>
          <p:spPr>
            <a:xfrm>
              <a:off x="22375" y="0"/>
              <a:ext cx="5789355" cy="7561263"/>
            </a:xfrm>
            <a:prstGeom prst="rect">
              <a:avLst/>
            </a:prstGeom>
          </p:spPr>
        </p:pic>
        <p:pic>
          <p:nvPicPr>
            <p:cNvPr id="16" name="Picture 3" descr="cliente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32" b="40635"/>
            <a:stretch/>
          </p:blipFill>
          <p:spPr>
            <a:xfrm>
              <a:off x="5778748" y="0"/>
              <a:ext cx="4914652" cy="7561263"/>
            </a:xfrm>
            <a:prstGeom prst="rect">
              <a:avLst/>
            </a:prstGeom>
          </p:spPr>
        </p:pic>
      </p:grpSp>
      <p:sp>
        <p:nvSpPr>
          <p:cNvPr id="13" name="Rectangle 4"/>
          <p:cNvSpPr/>
          <p:nvPr/>
        </p:nvSpPr>
        <p:spPr>
          <a:xfrm>
            <a:off x="-30442" y="0"/>
            <a:ext cx="9174442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en-US" sz="1539"/>
          </a:p>
        </p:txBody>
      </p:sp>
      <p:sp>
        <p:nvSpPr>
          <p:cNvPr id="8" name="Retângulo 7"/>
          <p:cNvSpPr/>
          <p:nvPr/>
        </p:nvSpPr>
        <p:spPr>
          <a:xfrm>
            <a:off x="585680" y="1469865"/>
            <a:ext cx="3482264" cy="430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81903" fontAlgn="base">
              <a:spcBef>
                <a:spcPts val="86"/>
              </a:spcBef>
              <a:spcAft>
                <a:spcPct val="0"/>
              </a:spcAft>
              <a:buClr>
                <a:srgbClr val="FFCC00"/>
              </a:buClr>
              <a:buSzPct val="85000"/>
            </a:pP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de </a:t>
            </a:r>
            <a:r>
              <a:rPr lang="pt-BR" sz="307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1,5 milhão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documentos assinados e emitidos em 2013 </a:t>
            </a:r>
            <a:r>
              <a:rPr lang="pt-BR" sz="2394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pt-BR" sz="2736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781903" fontAlgn="base">
              <a:spcBef>
                <a:spcPts val="86"/>
              </a:spcBef>
              <a:spcAft>
                <a:spcPct val="0"/>
              </a:spcAft>
              <a:buClr>
                <a:srgbClr val="FFCC00"/>
              </a:buClr>
              <a:buSzPct val="85000"/>
            </a:pPr>
            <a:endParaRPr lang="pt-BR" sz="3078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781903" fontAlgn="base">
              <a:spcBef>
                <a:spcPts val="86"/>
              </a:spcBef>
              <a:spcAft>
                <a:spcPct val="0"/>
              </a:spcAft>
              <a:buClr>
                <a:srgbClr val="FFCC00"/>
              </a:buClr>
              <a:buSzPct val="85000"/>
            </a:pPr>
            <a:endParaRPr lang="pt-BR" sz="307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781903" fontAlgn="base">
              <a:spcBef>
                <a:spcPts val="86"/>
              </a:spcBef>
              <a:spcAft>
                <a:spcPct val="0"/>
              </a:spcAft>
              <a:buClr>
                <a:srgbClr val="FFCC00"/>
              </a:buClr>
              <a:buSzPct val="85000"/>
            </a:pPr>
            <a:r>
              <a:rPr lang="pt-BR" sz="307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milhões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documentos armazenados em 2013</a:t>
            </a:r>
            <a:r>
              <a:rPr lang="pt-BR" sz="2394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pt-BR" sz="2736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781903" fontAlgn="base">
              <a:spcBef>
                <a:spcPts val="86"/>
              </a:spcBef>
              <a:spcAft>
                <a:spcPct val="0"/>
              </a:spcAft>
              <a:buClr>
                <a:srgbClr val="FFCC00"/>
              </a:buClr>
              <a:buSzPct val="85000"/>
            </a:pPr>
            <a:endParaRPr lang="pt-BR" sz="2736" dirty="0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32363" y="2754162"/>
            <a:ext cx="3297821" cy="93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de </a:t>
            </a:r>
            <a:r>
              <a:rPr lang="pt-BR" sz="307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milhões</a:t>
            </a:r>
            <a:r>
              <a:rPr lang="pt-BR" sz="2736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394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XML`s</a:t>
            </a:r>
            <a:r>
              <a:rPr lang="pt-BR" sz="2394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pt-BR" sz="273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916161" y="1461097"/>
            <a:ext cx="3473460" cy="93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de </a:t>
            </a:r>
            <a:r>
              <a:rPr lang="pt-BR" sz="307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milhões</a:t>
            </a:r>
            <a:r>
              <a:rPr lang="pt-BR" sz="307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itens </a:t>
            </a:r>
            <a:r>
              <a:rPr lang="pt-BR" sz="2394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cadastrados</a:t>
            </a:r>
            <a:endParaRPr lang="pt-BR" sz="273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932363" y="3921596"/>
            <a:ext cx="3586562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de </a:t>
            </a:r>
            <a:r>
              <a:rPr lang="pt-BR" sz="307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R$ 18 bilhões </a:t>
            </a:r>
            <a:r>
              <a:rPr lang="pt-BR" sz="239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faturamento 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4387276" y="1089168"/>
            <a:ext cx="0" cy="44949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852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88024" y="4273143"/>
            <a:ext cx="4265234" cy="1340825"/>
          </a:xfrm>
          <a:prstGeom prst="rect">
            <a:avLst/>
          </a:prstGeom>
          <a:noFill/>
        </p:spPr>
        <p:txBody>
          <a:bodyPr wrap="square" lIns="78177" tIns="39089" rIns="78177" bIns="39089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</a:p>
          <a:p>
            <a:endParaRPr lang="pt-BR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Armando Ferraz Santos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 NFe </a:t>
            </a:r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Brasil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5536" y="4811056"/>
            <a:ext cx="3168352" cy="80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3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11 3320 6415</a:t>
            </a:r>
          </a:p>
          <a:p>
            <a:r>
              <a:rPr lang="pt-BR" sz="153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atendimento@nfedobrasil.com.br</a:t>
            </a:r>
          </a:p>
          <a:p>
            <a:r>
              <a:rPr lang="pt-BR" sz="1539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www.nfedobrasil.com.br</a:t>
            </a:r>
          </a:p>
        </p:txBody>
      </p:sp>
    </p:spTree>
    <p:extLst>
      <p:ext uri="{BB962C8B-B14F-4D97-AF65-F5344CB8AC3E}">
        <p14:creationId xmlns:p14="http://schemas.microsoft.com/office/powerpoint/2010/main" val="2683286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376264" y="1002450"/>
            <a:ext cx="6767736" cy="31466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pt-BR" sz="1539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2" y="1196752"/>
            <a:ext cx="5278991" cy="5292835"/>
          </a:xfrm>
          <a:prstGeom prst="rect">
            <a:avLst/>
          </a:prstGeom>
        </p:spPr>
      </p:pic>
      <p:sp>
        <p:nvSpPr>
          <p:cNvPr id="31" name="Título 2"/>
          <p:cNvSpPr txBox="1">
            <a:spLocks/>
          </p:cNvSpPr>
          <p:nvPr/>
        </p:nvSpPr>
        <p:spPr>
          <a:xfrm>
            <a:off x="899592" y="332656"/>
            <a:ext cx="7920880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/>
              <a:t>SAT-CF-e </a:t>
            </a:r>
            <a:r>
              <a:rPr lang="pt-BR" sz="1600" b="0" dirty="0"/>
              <a:t>(Sistema Autenticador e Transmissor de Cupons Fiscais Eletrônicos)</a:t>
            </a:r>
            <a:endParaRPr lang="pt-BR" sz="1000" b="0" dirty="0"/>
          </a:p>
        </p:txBody>
      </p:sp>
      <p:grpSp>
        <p:nvGrpSpPr>
          <p:cNvPr id="11" name="Grupo 10"/>
          <p:cNvGrpSpPr/>
          <p:nvPr/>
        </p:nvGrpSpPr>
        <p:grpSpPr>
          <a:xfrm>
            <a:off x="8127497" y="3491601"/>
            <a:ext cx="369447" cy="369447"/>
            <a:chOff x="860190" y="1812041"/>
            <a:chExt cx="1124148" cy="1124148"/>
          </a:xfrm>
          <a:solidFill>
            <a:schemeClr val="accent1">
              <a:lumMod val="50000"/>
            </a:schemeClr>
          </a:solidFill>
        </p:grpSpPr>
        <p:sp>
          <p:nvSpPr>
            <p:cNvPr id="12" name="Elipse 11"/>
            <p:cNvSpPr/>
            <p:nvPr/>
          </p:nvSpPr>
          <p:spPr>
            <a:xfrm>
              <a:off x="860190" y="1812041"/>
              <a:ext cx="1124148" cy="112414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39"/>
            </a:p>
          </p:txBody>
        </p:sp>
        <p:sp>
          <p:nvSpPr>
            <p:cNvPr id="13" name="Divisa 12"/>
            <p:cNvSpPr/>
            <p:nvPr/>
          </p:nvSpPr>
          <p:spPr>
            <a:xfrm>
              <a:off x="1314252" y="2124447"/>
              <a:ext cx="282085" cy="504056"/>
            </a:xfrm>
            <a:prstGeom prst="chevron">
              <a:avLst>
                <a:gd name="adj" fmla="val 76372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539">
                <a:solidFill>
                  <a:schemeClr val="tx1"/>
                </a:solidFill>
              </a:endParaRPr>
            </a:p>
          </p:txBody>
        </p:sp>
      </p:grpSp>
      <p:sp>
        <p:nvSpPr>
          <p:cNvPr id="5" name="Retângulo 4"/>
          <p:cNvSpPr/>
          <p:nvPr/>
        </p:nvSpPr>
        <p:spPr>
          <a:xfrm>
            <a:off x="2691571" y="1196752"/>
            <a:ext cx="2840506" cy="2669102"/>
          </a:xfrm>
          <a:prstGeom prst="rect">
            <a:avLst/>
          </a:prstGeom>
        </p:spPr>
        <p:txBody>
          <a:bodyPr wrap="square" lIns="89193" tIns="44596" rIns="89193" bIns="44596">
            <a:spAutoFit/>
          </a:bodyPr>
          <a:lstStyle/>
          <a:p>
            <a:r>
              <a:rPr lang="pt-BR" sz="1197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SAT será </a:t>
            </a:r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implementado para documentar de forma eletrônica as operações do comércio varejista no Estado de São Paulo. </a:t>
            </a:r>
            <a:b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19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equipamento SAT é um módulo composto de hardware e software embarcado, que substituirá os atuais </a:t>
            </a:r>
            <a:r>
              <a:rPr lang="pt-BR" sz="1197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ECFs</a:t>
            </a:r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(Emissores de Cupons Fiscais) nos estabelecimentos varejistas.</a:t>
            </a:r>
            <a:b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19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contribuinte será beneficiado com a simplificação dos trâmites para cumprir as obrigações tributárias.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777164" y="1216081"/>
            <a:ext cx="2791788" cy="1748017"/>
          </a:xfrm>
          <a:prstGeom prst="rect">
            <a:avLst/>
          </a:prstGeom>
        </p:spPr>
        <p:txBody>
          <a:bodyPr wrap="square" lIns="89193" tIns="44596" rIns="89193" bIns="44596">
            <a:spAutoFit/>
          </a:bodyPr>
          <a:lstStyle/>
          <a:p>
            <a:r>
              <a:rPr lang="pt-BR" sz="1197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será necessária existência de internet no ponto de venda, basta que periodicamente, o equipamento seja conectado à internet para transmitir à SEFAZ as informações dos cupons fiscais emitidos no período.</a:t>
            </a:r>
            <a:b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19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único equipamento atende vários pontos de venda de uma </a:t>
            </a:r>
            <a:r>
              <a:rPr lang="pt-BR" sz="1197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loja</a:t>
            </a:r>
            <a:endParaRPr lang="pt-BR" sz="119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439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-7736" y="1074458"/>
            <a:ext cx="9151736" cy="45867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pt-BR" sz="1539"/>
          </a:p>
        </p:txBody>
      </p:sp>
      <p:sp>
        <p:nvSpPr>
          <p:cNvPr id="19" name="Retângulo 18"/>
          <p:cNvSpPr/>
          <p:nvPr/>
        </p:nvSpPr>
        <p:spPr>
          <a:xfrm>
            <a:off x="0" y="1074458"/>
            <a:ext cx="3059832" cy="45831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pt-BR" sz="1539"/>
          </a:p>
        </p:txBody>
      </p:sp>
      <p:sp>
        <p:nvSpPr>
          <p:cNvPr id="5" name="Retângulo 4"/>
          <p:cNvSpPr/>
          <p:nvPr/>
        </p:nvSpPr>
        <p:spPr>
          <a:xfrm>
            <a:off x="395536" y="1556792"/>
            <a:ext cx="2304256" cy="3672408"/>
          </a:xfrm>
          <a:prstGeom prst="rect">
            <a:avLst/>
          </a:prstGeom>
        </p:spPr>
        <p:txBody>
          <a:bodyPr wrap="square" lIns="89193" tIns="44596" rIns="89193" bIns="44596">
            <a:spAutoFit/>
          </a:bodyPr>
          <a:lstStyle/>
          <a:p>
            <a:r>
              <a:rPr lang="pt-B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NFC-e, será </a:t>
            </a:r>
            <a:r>
              <a:rPr lang="pt-B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umas das substitutas para o cupom fiscal que é emitido por meio de uma impressora fiscal (ECF) quando se </a:t>
            </a:r>
            <a:r>
              <a:rPr lang="pt-BR" sz="12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 compra em qualquer estabelecimento.</a:t>
            </a:r>
            <a:endParaRPr lang="pt-BR" sz="12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intuito da NFC-e é formalizar a emissão do cupom fiscal efetuando a comunicação com a SEFAZ para cada venda, que poderá ser consultada posteriormente pelo cliente. </a:t>
            </a:r>
            <a:br>
              <a:rPr lang="pt-BR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200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esse novo procedimento o cupom fiscal será extinto dando lugar ao novo documento chamado DANFE NFC-e. </a:t>
            </a: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NFC-e</a:t>
            </a:r>
            <a:endParaRPr lang="pt-BR" sz="1000" dirty="0">
              <a:solidFill>
                <a:srgbClr val="FFFF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68" y="1744259"/>
            <a:ext cx="5187964" cy="32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13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31665" y="3717031"/>
            <a:ext cx="3796850" cy="22049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pt-BR" sz="1539"/>
          </a:p>
        </p:txBody>
      </p:sp>
      <p:sp>
        <p:nvSpPr>
          <p:cNvPr id="14" name="Retângulo 13"/>
          <p:cNvSpPr/>
          <p:nvPr/>
        </p:nvSpPr>
        <p:spPr>
          <a:xfrm>
            <a:off x="-21136" y="1268760"/>
            <a:ext cx="3796850" cy="227754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193" tIns="44596" rIns="89193" bIns="44596" rtlCol="0" anchor="ctr"/>
          <a:lstStyle/>
          <a:p>
            <a:pPr algn="ctr"/>
            <a:endParaRPr lang="pt-BR" sz="1539"/>
          </a:p>
        </p:txBody>
      </p:sp>
      <p:sp>
        <p:nvSpPr>
          <p:cNvPr id="9" name="Retângulo 8"/>
          <p:cNvSpPr/>
          <p:nvPr/>
        </p:nvSpPr>
        <p:spPr>
          <a:xfrm>
            <a:off x="611560" y="1612928"/>
            <a:ext cx="2210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1º de novembro de 2014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SEFAZ-SP</a:t>
            </a: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355975" y="1366848"/>
            <a:ext cx="367241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NFC-e</a:t>
            </a:r>
            <a:endParaRPr lang="pt-BR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Outubro de 2013</a:t>
            </a:r>
          </a:p>
          <a:p>
            <a:r>
              <a:rPr lang="pt-B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SEFAZ-MT</a:t>
            </a:r>
          </a:p>
          <a:p>
            <a:endParaRPr lang="pt-BR" sz="20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</a:t>
            </a: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março de 2014</a:t>
            </a:r>
          </a:p>
          <a:p>
            <a:r>
              <a:rPr lang="pt-B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SEFAZ-AM</a:t>
            </a:r>
          </a:p>
          <a:p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endParaRPr lang="pt-B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novembro de 2014 </a:t>
            </a:r>
          </a:p>
          <a:p>
            <a:r>
              <a:rPr lang="pt-B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(Contribuintes com faturamento superior a R$ 10.800.000)</a:t>
            </a:r>
            <a:endParaRPr lang="pt-BR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Blog NFe do Brasil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11560" y="4169501"/>
            <a:ext cx="2376264" cy="1133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NF-e 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operação desde setembro 2006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368" dirty="0">
              <a:solidFill>
                <a:schemeClr val="tx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Calendário</a:t>
            </a:r>
            <a:endParaRPr lang="pt-BR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81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79327"/>
              </p:ext>
            </p:extLst>
          </p:nvPr>
        </p:nvGraphicFramePr>
        <p:xfrm>
          <a:off x="539553" y="980727"/>
          <a:ext cx="8136903" cy="4752529"/>
        </p:xfrm>
        <a:graphic>
          <a:graphicData uri="http://schemas.openxmlformats.org/drawingml/2006/table">
            <a:tbl>
              <a:tblPr/>
              <a:tblGrid>
                <a:gridCol w="1743622"/>
                <a:gridCol w="1258343"/>
                <a:gridCol w="1482942"/>
                <a:gridCol w="1665822"/>
                <a:gridCol w="1986174"/>
              </a:tblGrid>
              <a:tr h="275057"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200" b="1" kern="12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NF-e</a:t>
                      </a:r>
                      <a:endParaRPr lang="pt-BR" sz="1200" b="1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ECF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NFC-e</a:t>
                      </a:r>
                      <a:endParaRPr lang="pt-BR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40418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Conexão WEB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Opcional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66067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Contingência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</a:t>
                      </a: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de contingência</a:t>
                      </a:r>
                      <a:r>
                        <a:rPr lang="pt-BR" sz="9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ambiente nacional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necessita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necessita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 de regulamentação específica da SEFAZ do estado, podendo ser off </a:t>
                      </a:r>
                      <a:r>
                        <a:rPr lang="pt-BR" sz="9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ECF ou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66154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Abrangência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Obrigatória em todo ambiente nacional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Nacional, exceto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MT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Será utilizado em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</a:t>
                      </a:r>
                      <a:endParaRPr lang="pt-BR" sz="9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Obrigatória somente </a:t>
                      </a:r>
                      <a:endParaRPr lang="pt-BR" sz="9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MT e AM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53390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Impressão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Impressora comum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Possui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integrada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Impressora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comum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Impressora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comum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723230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Certificado Digital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ICP Brasil. Renovável periodicamente (1 ano para A1, 3 para A3)</a:t>
                      </a:r>
                      <a:endParaRPr lang="pt-BR" sz="9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Gerado no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equipamento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Carregado através da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SEFAZ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ICP Brasil. Renovável periodicamente (1 ano para A1, 3 para A3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32441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Segurança Fiscal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Baixa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1318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Dependência da qualidade do serviço de internet da SEFAZ.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Nenhuma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Baixa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994454"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Mantém cópia de segurança dos documentos no equipamento.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pt-BR" sz="9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NÃO. </a:t>
                      </a: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 obrigação do contribuinte manter cópia segura por</a:t>
                      </a: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 anos</a:t>
                      </a:r>
                      <a:endParaRPr lang="pt-BR" sz="9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SIM. </a:t>
                      </a:r>
                      <a:endParaRPr lang="pt-BR" sz="9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Mantém 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cópia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permanente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Parcialmente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pt-BR" sz="9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documentos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são excluídos 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algum tempo após 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transmissão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NÃO. </a:t>
                      </a:r>
                      <a:endParaRPr lang="pt-BR" sz="90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É 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obrigação do contribuinte manter cópia segura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</a:t>
                      </a:r>
                    </a:p>
                    <a:p>
                      <a:pPr algn="ctr" rtl="0"/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9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</a:t>
                      </a:r>
                      <a:r>
                        <a:rPr lang="pt-BR" sz="9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anos</a:t>
                      </a:r>
                      <a:endParaRPr lang="pt-BR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297" marR="12297" marT="12297" marB="1229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Tabela Comparativa</a:t>
            </a:r>
            <a:endParaRPr lang="pt-BR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94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251520" y="1583670"/>
            <a:ext cx="4392488" cy="5023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solidFill>
                  <a:srgbClr val="92D050"/>
                </a:solidFill>
              </a:rPr>
              <a:t>Portarias</a:t>
            </a:r>
            <a:r>
              <a:rPr lang="pt-BR" sz="2800" dirty="0" smtClean="0">
                <a:solidFill>
                  <a:srgbClr val="92D050"/>
                </a:solidFill>
              </a:rPr>
              <a:t> </a:t>
            </a:r>
            <a:endParaRPr lang="pt-BR" dirty="0">
              <a:solidFill>
                <a:srgbClr val="92D050"/>
              </a:solidFill>
            </a:endParaRPr>
          </a:p>
          <a:p>
            <a:r>
              <a:rPr lang="pt-BR" sz="1539" dirty="0">
                <a:solidFill>
                  <a:schemeClr val="bg1">
                    <a:lumMod val="50000"/>
                  </a:schemeClr>
                </a:solidFill>
                <a:hlinkClick r:id="rId2"/>
              </a:rPr>
              <a:t>Portaria CAT 147, de 05/11/2012,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que dispõe sobre a emissão de CF-e-SAT por meio do equipamento SAT, e o </a:t>
            </a:r>
            <a:r>
              <a:rPr lang="pt-BR" sz="1539" b="1" dirty="0">
                <a:solidFill>
                  <a:schemeClr val="bg1">
                    <a:lumMod val="50000"/>
                  </a:schemeClr>
                </a:solidFill>
              </a:rPr>
              <a:t>cronograma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de obrigatoriedade de sua emissão. </a:t>
            </a:r>
            <a:endParaRPr lang="pt-BR" sz="1539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539" dirty="0">
              <a:solidFill>
                <a:schemeClr val="bg1">
                  <a:lumMod val="50000"/>
                </a:schemeClr>
              </a:solidFill>
              <a:hlinkClick r:id="rId3"/>
            </a:endParaRPr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Portaria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  <a:hlinkClick r:id="rId3"/>
              </a:rPr>
              <a:t>CAT 30, de 28/02/2014,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altera a Portaria CAT 147, de 5 de novembro de 2012, que dispõe sobre a emissão de CF-e-SAT por meio do equipamento SAT, e o </a:t>
            </a:r>
            <a:r>
              <a:rPr lang="pt-BR" sz="1539" b="1" dirty="0">
                <a:solidFill>
                  <a:schemeClr val="bg1">
                    <a:lumMod val="50000"/>
                  </a:schemeClr>
                </a:solidFill>
              </a:rPr>
              <a:t>cronograma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de obrigatoriedade de sua emissão, e dá outras providências </a:t>
            </a:r>
            <a:endParaRPr lang="pt-BR" sz="1539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539" dirty="0">
              <a:solidFill>
                <a:schemeClr val="bg1">
                  <a:lumMod val="50000"/>
                </a:schemeClr>
              </a:solidFill>
              <a:hlinkClick r:id="rId4"/>
            </a:endParaRPr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Portaria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  <a:hlinkClick r:id="rId4"/>
              </a:rPr>
              <a:t>CAT 85, de 22/08/2013,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altera a Portaria CAT 147, de 5 de novembro de 2012, que dispõe sobre a emissão de CF-e-SAT por meio do equipamento SAT, e o </a:t>
            </a:r>
            <a:r>
              <a:rPr lang="pt-BR" sz="1539" b="1" dirty="0">
                <a:solidFill>
                  <a:schemeClr val="bg1">
                    <a:lumMod val="50000"/>
                  </a:schemeClr>
                </a:solidFill>
              </a:rPr>
              <a:t>cronograma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de obrigatoriedade de sua emissão. </a:t>
            </a:r>
            <a:endParaRPr lang="pt-BR" sz="1539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539" dirty="0">
              <a:solidFill>
                <a:schemeClr val="bg1">
                  <a:lumMod val="50000"/>
                </a:schemeClr>
              </a:solidFill>
              <a:hlinkClick r:id="rId5"/>
            </a:endParaRPr>
          </a:p>
          <a:p>
            <a:r>
              <a:rPr lang="pt-BR" sz="1539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Portaria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  <a:hlinkClick r:id="rId5"/>
              </a:rPr>
              <a:t>CAT 37, de 03/05/2013,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altera a Portaria CAT 147, de 5 de novembro de 2012, que dispõe sobre a emissão de CF-e-SAT por meio do equipamento SAT, e o </a:t>
            </a:r>
            <a:r>
              <a:rPr lang="pt-BR" sz="1539" b="1" dirty="0">
                <a:solidFill>
                  <a:schemeClr val="bg1">
                    <a:lumMod val="50000"/>
                  </a:schemeClr>
                </a:solidFill>
              </a:rPr>
              <a:t>cronograma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 de obrigatoriedade de sua emissão. </a:t>
            </a: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Legislação Em Vigor | SAT</a:t>
            </a:r>
            <a:endParaRPr lang="pt-BR" sz="1000" dirty="0">
              <a:solidFill>
                <a:srgbClr val="FFFF0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626955" y="961564"/>
            <a:ext cx="3852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LEGISLAÇÃO PAULISTA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292080" y="2269670"/>
            <a:ext cx="3384376" cy="2815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solidFill>
                  <a:srgbClr val="92D050"/>
                </a:solidFill>
              </a:rPr>
              <a:t>Decretos</a:t>
            </a:r>
            <a:r>
              <a:rPr lang="pt-BR" dirty="0" smtClean="0"/>
              <a:t> </a:t>
            </a:r>
          </a:p>
          <a:p>
            <a:endParaRPr lang="pt-BR" dirty="0">
              <a:hlinkClick r:id="rId6"/>
            </a:endParaRPr>
          </a:p>
          <a:p>
            <a:endParaRPr lang="pt-BR" dirty="0" smtClean="0">
              <a:hlinkClick r:id="rId6"/>
            </a:endParaRPr>
          </a:p>
          <a:p>
            <a:r>
              <a:rPr lang="pt-BR" dirty="0" smtClean="0">
                <a:hlinkClick r:id="rId6"/>
              </a:rPr>
              <a:t>Decreto </a:t>
            </a:r>
            <a:r>
              <a:rPr lang="pt-BR" dirty="0">
                <a:hlinkClick r:id="rId6"/>
              </a:rPr>
              <a:t>nº 56.587, de </a:t>
            </a:r>
            <a:r>
              <a:rPr lang="pt-BR" dirty="0" smtClean="0">
                <a:hlinkClick r:id="rId6"/>
              </a:rPr>
              <a:t>24/12/2010</a:t>
            </a:r>
            <a:endParaRPr lang="pt-BR" dirty="0" smtClean="0"/>
          </a:p>
          <a:p>
            <a:r>
              <a:rPr lang="pt-BR" dirty="0" smtClean="0"/>
              <a:t> </a:t>
            </a:r>
            <a:r>
              <a:rPr lang="pt-BR" sz="1539" dirty="0">
                <a:solidFill>
                  <a:schemeClr val="bg1">
                    <a:lumMod val="50000"/>
                  </a:schemeClr>
                </a:solidFill>
              </a:rPr>
              <a:t>Introduz alterações no Regulamento do Imposto sobre Operações Relativas à Circulação de Mercadorias e sobre Prestações de Serviços de Transporte Interestadual e Intermunicipal e de Comunicação - RICMS (CF-e-SAT). 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4932040" y="1742371"/>
            <a:ext cx="0" cy="44949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9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Obrigatoriedade de uso do </a:t>
            </a:r>
            <a:r>
              <a:rPr lang="pt-BR" sz="1600" dirty="0">
                <a:latin typeface="Arial" charset="0"/>
              </a:rPr>
              <a:t>SAT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78048"/>
              </p:ext>
            </p:extLst>
          </p:nvPr>
        </p:nvGraphicFramePr>
        <p:xfrm>
          <a:off x="323528" y="908720"/>
          <a:ext cx="8532117" cy="4505005"/>
        </p:xfrm>
        <a:graphic>
          <a:graphicData uri="http://schemas.openxmlformats.org/drawingml/2006/table">
            <a:tbl>
              <a:tblPr/>
              <a:tblGrid>
                <a:gridCol w="1259309"/>
                <a:gridCol w="5656615"/>
                <a:gridCol w="176033"/>
                <a:gridCol w="1440160"/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Regra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Data de obrigatoriedade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1602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Em substituição ao Cupom Fiscal emitido por ECF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novos estabelecimentos inscritos no Cadastro de Contribuintes do ICMS a partir de 01/11/2014 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da data da inscrição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9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estabelecimentos que estiverem inscritos no Cadastro de Contribuintes do ICMS em 31/10/2014 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01/11/2014 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 estabelecimentos cuja atividade econômica esteja classificada no código 4731-8/00                                     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  (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comércio varejista de combustíveis para veículos automotores) da CNAE: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01-11-2014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10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45391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Exceções</a:t>
                      </a:r>
                      <a:r>
                        <a:rPr lang="pt-BR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6004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 equipamento ECF que complete 5 anos ou mais da data da primeira lacração (indicada no Atestado de Intervenção) deverá ter seu uso cessado e substituído por SAT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684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Poderão ser utilizados os dois tipos de equipamento no mesmo estabelecimento, até que todos os equipamentos ECF venham a ser substituídos por SAT 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60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Quando se tratar de ECF transferido de outro estabelecimento paulista pertencente ao mesmo contribuinte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160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Tratando-se de estabelecimento paulista pertencente a empresa resultante de incorporação, fusão ou cisão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449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5954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415" marR="7415" marT="74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Regra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Data de obrigatoriedade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4303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Em substituição à Nota Fiscal de Venda a Consumidor     modelo 2: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 contribuintes que auferirem receita bruta maior ou igual a R$ 100.000,00 no ano de 2014;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01/04/2015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 contribuintes que auferirem receita bruta maior ou igual a R$ 80.000,00 no ano de 2015;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01/01/2016, 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 contribuintes que auferirem receita bruta maior ou igual a R$ 60.000,00 no ano de 2016;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01/01/2017,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71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Assim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que o contribuinte auferir receita bruta maior ou igual a R$ 60.000,00.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do primeiro dia do ano subsequente</a:t>
                      </a: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Para 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os estabelecimentos cuja atividade econômica esteja classificada no código 4731-8/00 (comércio varejista de combustíveis para veículos automotores) da CNAE:</a:t>
                      </a:r>
                    </a:p>
                  </a:txBody>
                  <a:tcPr marL="7415" marR="7415" marT="74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partir de </a:t>
                      </a:r>
                      <a:r>
                        <a:rPr lang="pt-B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01-04-2015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415" marR="7415" marT="74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467544" y="5589240"/>
            <a:ext cx="6997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5">
                    <a:lumMod val="50000"/>
                  </a:schemeClr>
                </a:solidFill>
              </a:rPr>
              <a:t>O contribuinte, uma vez obrigado a emitir CF-e-SAT, terá a obrigatoriedade mantida mesmo que, em anos </a:t>
            </a:r>
            <a:endParaRPr lang="pt-BR" sz="12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pt-BR" sz="1200" dirty="0" smtClean="0">
                <a:solidFill>
                  <a:schemeClr val="accent5">
                    <a:lumMod val="50000"/>
                  </a:schemeClr>
                </a:solidFill>
              </a:rPr>
              <a:t>subsequentes</a:t>
            </a:r>
            <a:r>
              <a:rPr lang="pt-BR" sz="1200" dirty="0">
                <a:solidFill>
                  <a:schemeClr val="accent5">
                    <a:lumMod val="50000"/>
                  </a:schemeClr>
                </a:solidFill>
              </a:rPr>
              <a:t>, venha a auferir receita bruta menor àquela que determinou a imposição de tal obrigação, </a:t>
            </a:r>
            <a:endParaRPr lang="pt-BR" sz="12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pt-BR" sz="1200" dirty="0" smtClean="0">
                <a:solidFill>
                  <a:schemeClr val="accent5">
                    <a:lumMod val="50000"/>
                  </a:schemeClr>
                </a:solidFill>
              </a:rPr>
              <a:t>exceto </a:t>
            </a:r>
            <a:r>
              <a:rPr lang="pt-BR" sz="1200" dirty="0">
                <a:solidFill>
                  <a:schemeClr val="accent5">
                    <a:lumMod val="50000"/>
                  </a:schemeClr>
                </a:solidFill>
              </a:rPr>
              <a:t>se vier a tornar-se Microempreendedor Individual - MEI.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4944" y="6309320"/>
            <a:ext cx="6997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5">
                    <a:lumMod val="50000"/>
                  </a:schemeClr>
                </a:solidFill>
              </a:rPr>
              <a:t>Consulte as regras completas de obrigatoriedade de emissão do CF-e-SAT por meio do equipamento SAT na Portaria CAT 147, de 05/11/2012.</a:t>
            </a:r>
            <a:endParaRPr lang="pt-BR" sz="12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0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784846"/>
            <a:ext cx="6048672" cy="6096298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4170417" y="2269321"/>
            <a:ext cx="292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SPED</a:t>
            </a:r>
          </a:p>
          <a:p>
            <a:r>
              <a:rPr lang="pt-BR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ICMS</a:t>
            </a:r>
          </a:p>
          <a:p>
            <a:r>
              <a:rPr lang="pt-BR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Declarações Acessórias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4139952" y="1729553"/>
            <a:ext cx="1922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Controlar: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O que realmente o governo quer?</a:t>
            </a:r>
            <a:endParaRPr lang="pt-BR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155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928216" y="5373216"/>
            <a:ext cx="645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Despesa de pessoal </a:t>
            </a:r>
            <a:r>
              <a:rPr lang="pt-BR" dirty="0" smtClean="0"/>
              <a:t>para correção dos códigos de mercadoria (CFOP</a:t>
            </a:r>
            <a:r>
              <a:rPr lang="pt-BR" dirty="0"/>
              <a:t>, CST e De X para o código de </a:t>
            </a:r>
            <a:r>
              <a:rPr lang="pt-BR" dirty="0" smtClean="0"/>
              <a:t>mercadoria)</a:t>
            </a:r>
            <a:endParaRPr lang="pt-BR" dirty="0"/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899592" y="332656"/>
            <a:ext cx="7056783" cy="360040"/>
          </a:xfrm>
          <a:prstGeom prst="rect">
            <a:avLst/>
          </a:prstGeom>
        </p:spPr>
        <p:txBody>
          <a:bodyPr vert="horz" lIns="89130" tIns="44566" rIns="89130" bIns="44566" rtlCol="0" anchor="ctr">
            <a:noAutofit/>
          </a:bodyPr>
          <a:lstStyle>
            <a:lvl1pPr algn="l" defTabSz="1043074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1600" dirty="0" smtClean="0">
                <a:latin typeface="Arial" charset="0"/>
              </a:rPr>
              <a:t>Riscos na operação das Notas Fiscais </a:t>
            </a:r>
            <a:endParaRPr lang="pt-BR" sz="1000" dirty="0">
              <a:solidFill>
                <a:srgbClr val="FFFF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99592" y="1124744"/>
            <a:ext cx="4848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Armazenamento</a:t>
            </a:r>
            <a:r>
              <a:rPr lang="pt-BR" dirty="0"/>
              <a:t> das </a:t>
            </a:r>
            <a:r>
              <a:rPr lang="pt-BR" dirty="0" smtClean="0"/>
              <a:t>NF-</a:t>
            </a:r>
            <a:r>
              <a:rPr lang="pt-BR" dirty="0" err="1" smtClean="0"/>
              <a:t>e`s</a:t>
            </a:r>
            <a:r>
              <a:rPr lang="pt-BR" dirty="0" smtClean="0"/>
              <a:t> </a:t>
            </a:r>
            <a:r>
              <a:rPr lang="pt-BR" dirty="0"/>
              <a:t>emitidas </a:t>
            </a:r>
          </a:p>
        </p:txBody>
      </p:sp>
      <p:sp>
        <p:nvSpPr>
          <p:cNvPr id="7" name="Retângulo 6"/>
          <p:cNvSpPr/>
          <p:nvPr/>
        </p:nvSpPr>
        <p:spPr>
          <a:xfrm>
            <a:off x="920800" y="3458592"/>
            <a:ext cx="6099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Falta do XML </a:t>
            </a:r>
            <a:r>
              <a:rPr lang="pt-BR" dirty="0"/>
              <a:t>das notas fiscais de entrada.</a:t>
            </a:r>
          </a:p>
        </p:txBody>
      </p:sp>
      <p:sp>
        <p:nvSpPr>
          <p:cNvPr id="8" name="Retângulo 7"/>
          <p:cNvSpPr/>
          <p:nvPr/>
        </p:nvSpPr>
        <p:spPr>
          <a:xfrm>
            <a:off x="899592" y="1701406"/>
            <a:ext cx="4536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Analisar se as NFe de entrada </a:t>
            </a:r>
            <a:r>
              <a:rPr lang="pt-BR" dirty="0"/>
              <a:t>são válidas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928216" y="409237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Verificar se </a:t>
            </a:r>
            <a:r>
              <a:rPr lang="pt-BR" b="1" dirty="0">
                <a:solidFill>
                  <a:srgbClr val="0070C0"/>
                </a:solidFill>
              </a:rPr>
              <a:t>o XML recebido está de acordo com a DANFE</a:t>
            </a:r>
            <a:r>
              <a:rPr lang="pt-BR" b="1" dirty="0" smtClean="0">
                <a:solidFill>
                  <a:srgbClr val="0070C0"/>
                </a:solidFill>
              </a:rPr>
              <a:t>.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99592" y="2276872"/>
            <a:ext cx="411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Receber crédito de </a:t>
            </a:r>
            <a:r>
              <a:rPr lang="pt-BR" b="1" dirty="0">
                <a:solidFill>
                  <a:srgbClr val="0070C0"/>
                </a:solidFill>
              </a:rPr>
              <a:t>ICMS indevido</a:t>
            </a:r>
            <a:r>
              <a:rPr lang="pt-BR" b="1" dirty="0" smtClean="0">
                <a:solidFill>
                  <a:srgbClr val="0070C0"/>
                </a:solidFill>
              </a:rPr>
              <a:t>.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28216" y="4725144"/>
            <a:ext cx="609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Ter a </a:t>
            </a:r>
            <a:r>
              <a:rPr lang="pt-BR" b="1" dirty="0">
                <a:solidFill>
                  <a:srgbClr val="0070C0"/>
                </a:solidFill>
              </a:rPr>
              <a:t>NF-e cancelada após a mercadoria ter sido recebida</a:t>
            </a:r>
            <a:r>
              <a:rPr lang="pt-BR" b="1" dirty="0" smtClean="0">
                <a:solidFill>
                  <a:srgbClr val="0070C0"/>
                </a:solidFill>
              </a:rPr>
              <a:t>.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99592" y="2852936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Gerar o SPED </a:t>
            </a:r>
            <a:r>
              <a:rPr lang="pt-BR" dirty="0"/>
              <a:t>sem todas as notas fiscais de entrada e saída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3465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5jSLE9sTUuaWYKKjnVEs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mlog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13018</TotalTime>
  <Words>1502</Words>
  <Application>Microsoft Office PowerPoint</Application>
  <PresentationFormat>Apresentação na tela (4:3)</PresentationFormat>
  <Paragraphs>207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Office Theme</vt:lpstr>
      <vt:lpstr>semlogo2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rodrigoc</dc:creator>
  <cp:lastModifiedBy>Armando Ferraz</cp:lastModifiedBy>
  <cp:revision>325</cp:revision>
  <dcterms:created xsi:type="dcterms:W3CDTF">2013-07-23T19:16:10Z</dcterms:created>
  <dcterms:modified xsi:type="dcterms:W3CDTF">2014-04-12T13:29:42Z</dcterms:modified>
</cp:coreProperties>
</file>